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94" r:id="rId5"/>
    <p:sldId id="297" r:id="rId6"/>
    <p:sldId id="320" r:id="rId7"/>
    <p:sldId id="315" r:id="rId8"/>
    <p:sldId id="319" r:id="rId9"/>
    <p:sldId id="298" r:id="rId10"/>
    <p:sldId id="299" r:id="rId11"/>
    <p:sldId id="300" r:id="rId12"/>
    <p:sldId id="313" r:id="rId13"/>
    <p:sldId id="306" r:id="rId14"/>
    <p:sldId id="307" r:id="rId15"/>
    <p:sldId id="308" r:id="rId16"/>
    <p:sldId id="287" r:id="rId17"/>
    <p:sldId id="290" r:id="rId18"/>
    <p:sldId id="318" r:id="rId19"/>
    <p:sldId id="301" r:id="rId20"/>
    <p:sldId id="277" r:id="rId21"/>
    <p:sldId id="314" r:id="rId22"/>
    <p:sldId id="283" r:id="rId23"/>
    <p:sldId id="312" r:id="rId24"/>
    <p:sldId id="316" r:id="rId25"/>
    <p:sldId id="317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8FA"/>
    <a:srgbClr val="011526"/>
    <a:srgbClr val="023059"/>
    <a:srgbClr val="033E8C"/>
    <a:srgbClr val="C4EEF2"/>
    <a:srgbClr val="726D66"/>
    <a:srgbClr val="FFFFED"/>
    <a:srgbClr val="FFFFFF"/>
    <a:srgbClr val="98948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8AD7C-88E4-DC3C-C34C-D7C2123BAEC9}" v="147" dt="2023-12-07T11:18:52.335"/>
    <p1510:client id="{B03D7CB0-FEA2-4624-9591-1873957346CB}" v="634" dt="2023-12-07T10:48:52.760"/>
    <p1510:client id="{D6410C67-6C14-6338-59D8-16083041F388}" v="1109" dt="2023-12-06T21:20:29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06" autoAdjust="0"/>
  </p:normalViewPr>
  <p:slideViewPr>
    <p:cSldViewPr snapToGrid="0">
      <p:cViewPr varScale="1">
        <p:scale>
          <a:sx n="102" d="100"/>
          <a:sy n="102" d="100"/>
        </p:scale>
        <p:origin x="114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48" y="13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15/12/2023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15/12/2023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2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8310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4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01070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12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48813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15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7379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8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21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120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19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85310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9D312-C3B6-D277-33A6-37DD233B7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EB53B7-C21B-5947-F09E-517A5E7ED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5431B5-6E4C-313E-5F0D-0D1F33ED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862899-766B-4082-BAA0-178F38016F93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B5DE1D-1768-F44B-5754-A09DA379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6BBD8B-7B78-192D-8894-77BC2DE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9773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bg>
      <p:bgPr>
        <a:solidFill>
          <a:srgbClr val="FF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rgbClr val="FF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05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EE56-D7CA-36BF-8970-71BCB79C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DE6D6-CDE9-E703-C6A6-2C597268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01D4A-DC6B-92B2-A4B6-302B25FD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D843D-14FB-7551-6B93-73E4A855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820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B01F3-1634-18E5-E9C1-1641E41F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B9C7F8-5FB8-6892-2F2D-FBEF0CEA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50D4DBF-DCA0-CCAF-0206-1BB64BFFF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713F28-FC33-ACC2-773E-90890296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9D0629-69C5-4362-B02E-5C78F369FDF9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0F3848-3D9A-A7D0-D6D3-FA0662A2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BBEA16-DFB6-B90B-8070-6685E14F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23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C0EDD-47A1-88BC-0BA5-F6999F83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1981D-5F12-A07C-D48E-463430DFB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B45B5F-1218-60EC-4FBD-BA572AE9E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15E054A-9967-16D6-0A04-53316380C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EDD072-35F7-F41A-CC89-0434BA85E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AB58CB8-E2DD-81A3-DD3A-A2D4AD70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2CD4CB-F63C-4C45-BF2B-75722E554318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296FBD-9F86-7E06-94E2-C8C5610E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2966EC-E3C6-BE88-D659-933F6A65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1834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0C464-FC5B-F259-D8CB-7A398AC3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F47718-3FFE-F304-189D-D411363B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2DB86C9-D6E7-4D4A-BAB1-AD234D46228D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2D78D1-FA57-EFF5-30D5-838CA94F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089531-8111-D56C-AD37-DEA2B990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081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FD6885-125B-5C5B-2328-CBD42FB8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504449-A506-B762-8CAF-9AD4CF00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2B2851-271E-EA37-1AC6-E39E32F0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177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EF626-2950-D7FE-03C9-8D789267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3BE3C-9C83-E08A-2C7C-4220DDBE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6F1D3-A6EA-2D34-AE8F-72B82097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4338E7-41E4-E6FD-ED88-E7040988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3BED5E-CF6F-43F4-B3D5-96E3062CF354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E1EC67-EA34-E83D-6E30-05D57A70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A459CD-CAD0-650A-D6EF-0AA10476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967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893711-5BD5-13AF-1C2B-C7FE39B2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861F25-FBBC-8107-A8E4-4724F5AE9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4F0728-3FC0-0485-5B7B-03E97EFD8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543851-6DFA-1D82-0922-3BB9C38F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C0C4A1A-56F6-4A2B-A6AE-A88CE3F82080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EA8846-6D86-AA4E-FAF6-01BDA4F2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5EB217-912D-0631-6705-0E688820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00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054F3-52FC-EDC3-A70E-D0F65BE6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BF2FB6-DC1D-171E-C48F-92FFEEAF6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D3D780-772D-9ED7-5975-776A034F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9F1A19-F880-47E0-98DC-C177BCB8AC90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CF42C1-3032-5F78-B36A-B0A80AA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9E93A1-884F-B797-7126-E2A5B434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431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558025-16CB-B203-74CA-5C02E2169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84D11B-0EDE-F62D-4AAA-E661D3154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3444A8-7284-B0BD-865E-B7B6195F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B9B42E-7FFE-D312-8C4B-EE5F0023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D247A6-207D-5B7C-86B3-450AC070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327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DBAFC9AE-92E2-0136-8D70-FAA9FE3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234"/>
            <a:ext cx="10515600" cy="829554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F0EF2B0-0C97-4D19-9CD0-B1EC2DF0A5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448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solidFill>
          <a:srgbClr val="011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533CA355-8CE1-FA4D-1C68-B84A02D9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4551"/>
            <a:ext cx="10515600" cy="8295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3CBF1B-3AEB-DE10-4531-27D764F3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BE99B-3B80-B80B-9A4C-C7B5D36C40EC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023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A7BC4-B496-CD4F-AE15-7A340088F223}"/>
              </a:ext>
            </a:extLst>
          </p:cNvPr>
          <p:cNvSpPr txBox="1"/>
          <p:nvPr userDrawn="1"/>
        </p:nvSpPr>
        <p:spPr>
          <a:xfrm>
            <a:off x="1139604" y="168667"/>
            <a:ext cx="455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Deception component generator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22D79-1163-48F4-5C4D-837456AAA41D}"/>
              </a:ext>
            </a:extLst>
          </p:cNvPr>
          <p:cNvSpPr txBox="1"/>
          <p:nvPr userDrawn="1"/>
        </p:nvSpPr>
        <p:spPr>
          <a:xfrm>
            <a:off x="8610600" y="168667"/>
            <a:ext cx="236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Rest API server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43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DBAFC9AE-92E2-0136-8D70-FAA9FE3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234"/>
            <a:ext cx="10515600" cy="829554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F0EF2B0-0C97-4D19-9CD0-B1EC2DF0A5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52819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2ABB9-0877-9A08-4054-2A856CD2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AB3C5B-F107-E3E0-FAFC-DD1FE08D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6F43E-C04B-5FAC-C685-C442E77F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2DF08B-F248-4CAD-96C6-8632BBD6918C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3A485D-5415-ADCE-0148-A054D32B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079DB-99C3-503B-F6A6-CBF0B56E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707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bg>
      <p:bgPr>
        <a:solidFill>
          <a:srgbClr val="E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957A-F3A9-AEA2-ED1F-87BF35FC6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5" t="-135" r="51647" b="135"/>
          <a:stretch/>
        </p:blipFill>
        <p:spPr>
          <a:xfrm>
            <a:off x="5994617" y="673417"/>
            <a:ext cx="6197384" cy="6184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22BD58-9A86-6FE2-BACE-B247B769EE9D}"/>
              </a:ext>
            </a:extLst>
          </p:cNvPr>
          <p:cNvSpPr/>
          <p:nvPr userDrawn="1"/>
        </p:nvSpPr>
        <p:spPr>
          <a:xfrm>
            <a:off x="-3167" y="0"/>
            <a:ext cx="12195167" cy="681747"/>
          </a:xfrm>
          <a:prstGeom prst="rect">
            <a:avLst/>
          </a:prstGeom>
          <a:solidFill>
            <a:srgbClr val="033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01270-C6AF-3064-6536-1EBA53B6B118}"/>
              </a:ext>
            </a:extLst>
          </p:cNvPr>
          <p:cNvSpPr txBox="1"/>
          <p:nvPr userDrawn="1"/>
        </p:nvSpPr>
        <p:spPr>
          <a:xfrm>
            <a:off x="640379" y="2679782"/>
            <a:ext cx="74289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0" dirty="0">
                <a:solidFill>
                  <a:srgbClr val="011526"/>
                </a:solidFill>
                <a:latin typeface="Work Sans"/>
                <a:cs typeface="Calibri"/>
              </a:rPr>
              <a:t>Deception component generator</a:t>
            </a:r>
            <a:endParaRPr lang="en-US" sz="3000" b="1" dirty="0">
              <a:solidFill>
                <a:srgbClr val="011526"/>
              </a:solidFill>
              <a:latin typeface="Work Sans"/>
              <a:cs typeface="Calibri"/>
            </a:endParaRPr>
          </a:p>
          <a:p>
            <a:pPr algn="l"/>
            <a:r>
              <a:rPr lang="en-US" sz="5000" b="1" dirty="0">
                <a:solidFill>
                  <a:srgbClr val="011526"/>
                </a:solidFill>
                <a:latin typeface="Work Sans"/>
                <a:cs typeface="Calibri"/>
              </a:rPr>
              <a:t>Rest API server</a:t>
            </a:r>
            <a:endParaRPr lang="en-US" sz="5000" b="1" dirty="0">
              <a:solidFill>
                <a:srgbClr val="011526"/>
              </a:solidFill>
              <a:latin typeface="Work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D1B1B-C46A-3846-8B3A-3E920077731D}"/>
              </a:ext>
            </a:extLst>
          </p:cNvPr>
          <p:cNvSpPr txBox="1"/>
          <p:nvPr userDrawn="1"/>
        </p:nvSpPr>
        <p:spPr>
          <a:xfrm>
            <a:off x="668660" y="5113469"/>
            <a:ext cx="74289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Luca </a:t>
            </a:r>
            <a:r>
              <a:rPr lang="en-US" sz="2000" b="1" dirty="0" err="1">
                <a:solidFill>
                  <a:srgbClr val="011526"/>
                </a:solidFill>
                <a:latin typeface="Work Sans"/>
                <a:cs typeface="Calibri"/>
              </a:rPr>
              <a:t>Dominici</a:t>
            </a:r>
            <a:b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</a:br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Enrico </a:t>
            </a:r>
            <a:r>
              <a:rPr lang="en-US" sz="2000" b="1" dirty="0" err="1">
                <a:solidFill>
                  <a:srgbClr val="011526"/>
                </a:solidFill>
                <a:latin typeface="Work Sans"/>
                <a:cs typeface="Calibri"/>
              </a:rPr>
              <a:t>Zacchiroli</a:t>
            </a:r>
            <a:b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</a:br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Lorenzo </a:t>
            </a:r>
            <a:r>
              <a:rPr lang="en-US" sz="2000" b="1" dirty="0">
                <a:solidFill>
                  <a:srgbClr val="011526"/>
                </a:solidFill>
                <a:latin typeface="Work Sans"/>
                <a:cs typeface="Calibri"/>
              </a:rPr>
              <a:t>Ziosi</a:t>
            </a:r>
            <a:endParaRPr lang="en-US" sz="2000" b="1" dirty="0">
              <a:solidFill>
                <a:srgbClr val="011526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07616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84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BEEAD-073B-6252-79CB-0E5F2EA10CEC}"/>
              </a:ext>
            </a:extLst>
          </p:cNvPr>
          <p:cNvSpPr/>
          <p:nvPr userDrawn="1"/>
        </p:nvSpPr>
        <p:spPr>
          <a:xfrm>
            <a:off x="0" y="0"/>
            <a:ext cx="121920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45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testazione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0083D-3CA4-6BA0-A21D-BEFDF58607E8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7974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5184-2BA0-1798-B359-F24CEFAFA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FCBFD-0745-0AAB-5F7C-0556285FD752}"/>
              </a:ext>
            </a:extLst>
          </p:cNvPr>
          <p:cNvSpPr txBox="1"/>
          <p:nvPr userDrawn="1"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ZDell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78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EFCFAE-30B9-2769-0D81-40A4C83D198A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033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0ECFA-A311-652C-AE78-4380536359DF}"/>
              </a:ext>
            </a:extLst>
          </p:cNvPr>
          <p:cNvSpPr txBox="1"/>
          <p:nvPr userDrawn="1"/>
        </p:nvSpPr>
        <p:spPr>
          <a:xfrm>
            <a:off x="8610600" y="168667"/>
            <a:ext cx="236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Rest API server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65EEAF-A500-4F0B-78E8-9E8A5FE3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1134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 della slide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854268-7111-0DF0-A434-62CE73191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22C4A0-C580-5DE6-7363-9C0226CD1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C542CA-D567-FE17-22FE-7AF840706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3D6CF-CD42-3D02-8725-1337094F82D4}"/>
              </a:ext>
            </a:extLst>
          </p:cNvPr>
          <p:cNvSpPr txBox="1"/>
          <p:nvPr userDrawn="1"/>
        </p:nvSpPr>
        <p:spPr>
          <a:xfrm>
            <a:off x="1139604" y="168667"/>
            <a:ext cx="455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Deception component generator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878BB4-2ADD-1179-2563-383C5DE3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62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4" r:id="rId4"/>
    <p:sldLayoutId id="2147483663" r:id="rId5"/>
    <p:sldLayoutId id="2147483677" r:id="rId6"/>
    <p:sldLayoutId id="2147483678" r:id="rId7"/>
    <p:sldLayoutId id="2147483681" r:id="rId8"/>
    <p:sldLayoutId id="2147483680" r:id="rId9"/>
    <p:sldLayoutId id="2147483679" r:id="rId10"/>
    <p:sldLayoutId id="2147483675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0.png"/><Relationship Id="rId5" Type="http://schemas.openxmlformats.org/officeDocument/2006/relationships/image" Target="../media/image37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5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96E3587A-E3C7-8537-63F8-BBC44ACD40DE}"/>
              </a:ext>
            </a:extLst>
          </p:cNvPr>
          <p:cNvSpPr txBox="1">
            <a:spLocks/>
          </p:cNvSpPr>
          <p:nvPr/>
        </p:nvSpPr>
        <p:spPr>
          <a:xfrm>
            <a:off x="7415631" y="4880838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Tamper-proof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FF9E8A-B7E9-ADD8-4E34-B1AD37156E54}"/>
              </a:ext>
            </a:extLst>
          </p:cNvPr>
          <p:cNvSpPr txBox="1">
            <a:spLocks/>
          </p:cNvSpPr>
          <p:nvPr/>
        </p:nvSpPr>
        <p:spPr>
          <a:xfrm>
            <a:off x="7415629" y="3910926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100% digital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4538A8E-50C8-164E-893A-61C1D6993808}"/>
              </a:ext>
            </a:extLst>
          </p:cNvPr>
          <p:cNvSpPr txBox="1">
            <a:spLocks/>
          </p:cNvSpPr>
          <p:nvPr/>
        </p:nvSpPr>
        <p:spPr>
          <a:xfrm>
            <a:off x="7417187" y="2130553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511AD6E-4AA6-4290-F378-A1F00A7D6259}"/>
              </a:ext>
            </a:extLst>
          </p:cNvPr>
          <p:cNvSpPr txBox="1">
            <a:spLocks/>
          </p:cNvSpPr>
          <p:nvPr/>
        </p:nvSpPr>
        <p:spPr>
          <a:xfrm>
            <a:off x="7415632" y="2312187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2 minutes</a:t>
            </a:r>
          </a:p>
        </p:txBody>
      </p: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A75739-8B20-64E5-2BDF-1AF778AA9670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4DD835-AD1C-D538-3B26-A4D026AD4D1A}"/>
              </a:ext>
            </a:extLst>
          </p:cNvPr>
          <p:cNvCxnSpPr>
            <a:cxnSpLocks/>
          </p:cNvCxnSpPr>
          <p:nvPr/>
        </p:nvCxnSpPr>
        <p:spPr>
          <a:xfrm>
            <a:off x="7277100" y="2107844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23CCE62-FBF0-0312-69BA-75AA6F0D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8"/>
          <a:stretch/>
        </p:blipFill>
        <p:spPr>
          <a:xfrm>
            <a:off x="463550" y="1974411"/>
            <a:ext cx="5168897" cy="337239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4A6B8E-6F8D-37A4-F44F-6BF8314C2C84}"/>
              </a:ext>
            </a:extLst>
          </p:cNvPr>
          <p:cNvSpPr txBox="1">
            <a:spLocks/>
          </p:cNvSpPr>
          <p:nvPr/>
        </p:nvSpPr>
        <p:spPr>
          <a:xfrm>
            <a:off x="7415632" y="281353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Time required to </a:t>
            </a:r>
            <a:r>
              <a:rPr lang="it-IT" sz="1500" dirty="0">
                <a:solidFill>
                  <a:schemeClr val="bg1"/>
                </a:solidFill>
              </a:rPr>
              <a:t>insert</a:t>
            </a:r>
            <a:r>
              <a:rPr lang="it-IT" sz="1500" b="0" dirty="0">
                <a:solidFill>
                  <a:schemeClr val="bg1"/>
                </a:solidFill>
              </a:rPr>
              <a:t> a new </a:t>
            </a:r>
            <a:r>
              <a:rPr lang="it-IT" sz="1500" dirty="0">
                <a:solidFill>
                  <a:schemeClr val="bg1"/>
                </a:solidFill>
              </a:rPr>
              <a:t>certifiled</a:t>
            </a:r>
            <a:r>
              <a:rPr lang="it-IT" sz="1500" b="0" dirty="0">
                <a:solidFill>
                  <a:schemeClr val="bg1"/>
                </a:solidFill>
              </a:rPr>
              <a:t> certificate.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A0C9C4D-C513-873E-ECFA-3090113FCFBE}"/>
              </a:ext>
            </a:extLst>
          </p:cNvPr>
          <p:cNvSpPr txBox="1">
            <a:spLocks/>
          </p:cNvSpPr>
          <p:nvPr/>
        </p:nvSpPr>
        <p:spPr>
          <a:xfrm>
            <a:off x="7415632" y="4702272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Falsification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A13D9A5-FDBC-D4FE-0375-4236183D64C1}"/>
              </a:ext>
            </a:extLst>
          </p:cNvPr>
          <p:cNvSpPr txBox="1">
            <a:spLocks/>
          </p:cNvSpPr>
          <p:nvPr/>
        </p:nvSpPr>
        <p:spPr>
          <a:xfrm>
            <a:off x="7415633" y="3729293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Physical archives</a:t>
            </a:r>
          </a:p>
        </p:txBody>
      </p:sp>
    </p:spTree>
    <p:extLst>
      <p:ext uri="{BB962C8B-B14F-4D97-AF65-F5344CB8AC3E}">
        <p14:creationId xmlns:p14="http://schemas.microsoft.com/office/powerpoint/2010/main" val="349835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0BC600C-0480-7702-49CC-7A503CBF3A3E}"/>
              </a:ext>
            </a:extLst>
          </p:cNvPr>
          <p:cNvSpPr txBox="1">
            <a:spLocks/>
          </p:cNvSpPr>
          <p:nvPr/>
        </p:nvSpPr>
        <p:spPr>
          <a:xfrm>
            <a:off x="7415630" y="3091319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Physical archives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D8BACDA-0ED1-01F1-1133-7ADCCDB6F226}"/>
              </a:ext>
            </a:extLst>
          </p:cNvPr>
          <p:cNvSpPr txBox="1">
            <a:spLocks/>
          </p:cNvSpPr>
          <p:nvPr/>
        </p:nvSpPr>
        <p:spPr>
          <a:xfrm>
            <a:off x="7415632" y="4702272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Falsification</a:t>
            </a:r>
          </a:p>
        </p:txBody>
      </p: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79DB3-C299-7A65-F9B4-AC7DEE22FFCB}"/>
              </a:ext>
            </a:extLst>
          </p:cNvPr>
          <p:cNvCxnSpPr>
            <a:cxnSpLocks/>
          </p:cNvCxnSpPr>
          <p:nvPr/>
        </p:nvCxnSpPr>
        <p:spPr>
          <a:xfrm>
            <a:off x="7275545" y="3017064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D3C7CA-E91B-475E-7593-5D6D200BF119}"/>
              </a:ext>
            </a:extLst>
          </p:cNvPr>
          <p:cNvSpPr txBox="1">
            <a:spLocks/>
          </p:cNvSpPr>
          <p:nvPr/>
        </p:nvSpPr>
        <p:spPr>
          <a:xfrm>
            <a:off x="7417187" y="2129591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F8146C-763A-2CA2-76C2-36863C470D97}"/>
              </a:ext>
            </a:extLst>
          </p:cNvPr>
          <p:cNvSpPr txBox="1">
            <a:spLocks/>
          </p:cNvSpPr>
          <p:nvPr/>
        </p:nvSpPr>
        <p:spPr>
          <a:xfrm>
            <a:off x="7415632" y="2311225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 minutes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2025FBB-EAB2-5916-592D-339179ABA537}"/>
              </a:ext>
            </a:extLst>
          </p:cNvPr>
          <p:cNvSpPr txBox="1">
            <a:spLocks/>
          </p:cNvSpPr>
          <p:nvPr/>
        </p:nvSpPr>
        <p:spPr>
          <a:xfrm>
            <a:off x="7414071" y="3269904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100% digital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303C82-9771-2A28-03D1-9444CFCD8A81}"/>
              </a:ext>
            </a:extLst>
          </p:cNvPr>
          <p:cNvSpPr txBox="1">
            <a:spLocks/>
          </p:cNvSpPr>
          <p:nvPr/>
        </p:nvSpPr>
        <p:spPr>
          <a:xfrm>
            <a:off x="7414070" y="373240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No paper. All </a:t>
            </a:r>
            <a:r>
              <a:rPr lang="it-IT" sz="1500" dirty="0">
                <a:solidFill>
                  <a:schemeClr val="bg1"/>
                </a:solidFill>
              </a:rPr>
              <a:t>digital</a:t>
            </a:r>
            <a:r>
              <a:rPr lang="it-IT" sz="1500" b="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E70E5A-2675-12C0-A5A5-0A071FF826F9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16086B86-6123-D7B1-249E-27C804F8F777}"/>
              </a:ext>
            </a:extLst>
          </p:cNvPr>
          <p:cNvSpPr txBox="1">
            <a:spLocks/>
          </p:cNvSpPr>
          <p:nvPr/>
        </p:nvSpPr>
        <p:spPr>
          <a:xfrm>
            <a:off x="7414070" y="4880838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Tamper-proof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8FB72B5-C20E-4634-B86D-CE96A099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" t="-3" b="28"/>
          <a:stretch/>
        </p:blipFill>
        <p:spPr>
          <a:xfrm>
            <a:off x="1851661" y="1342453"/>
            <a:ext cx="2392676" cy="48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E70E5A-2675-12C0-A5A5-0A071FF826F9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79DB3-C299-7A65-F9B4-AC7DEE22FFCB}"/>
              </a:ext>
            </a:extLst>
          </p:cNvPr>
          <p:cNvCxnSpPr>
            <a:cxnSpLocks/>
          </p:cNvCxnSpPr>
          <p:nvPr/>
        </p:nvCxnSpPr>
        <p:spPr>
          <a:xfrm>
            <a:off x="7277100" y="3997156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D3C7CA-E91B-475E-7593-5D6D200BF119}"/>
              </a:ext>
            </a:extLst>
          </p:cNvPr>
          <p:cNvSpPr txBox="1">
            <a:spLocks/>
          </p:cNvSpPr>
          <p:nvPr/>
        </p:nvSpPr>
        <p:spPr>
          <a:xfrm>
            <a:off x="7417187" y="2129591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F8146C-763A-2CA2-76C2-36863C470D97}"/>
              </a:ext>
            </a:extLst>
          </p:cNvPr>
          <p:cNvSpPr txBox="1">
            <a:spLocks/>
          </p:cNvSpPr>
          <p:nvPr/>
        </p:nvSpPr>
        <p:spPr>
          <a:xfrm>
            <a:off x="7415632" y="2311225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 minutes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45B7D-C181-53FE-328D-A228F4C22062}"/>
              </a:ext>
            </a:extLst>
          </p:cNvPr>
          <p:cNvSpPr txBox="1">
            <a:spLocks/>
          </p:cNvSpPr>
          <p:nvPr/>
        </p:nvSpPr>
        <p:spPr>
          <a:xfrm>
            <a:off x="7415630" y="3091319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Physical archives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21339C-90DD-6081-D7A7-664A88D7A65E}"/>
              </a:ext>
            </a:extLst>
          </p:cNvPr>
          <p:cNvSpPr txBox="1">
            <a:spLocks/>
          </p:cNvSpPr>
          <p:nvPr/>
        </p:nvSpPr>
        <p:spPr>
          <a:xfrm>
            <a:off x="7414071" y="3269904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100% digital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B44744-8EF7-ACE8-CE62-ADAFE3815E45}"/>
              </a:ext>
            </a:extLst>
          </p:cNvPr>
          <p:cNvSpPr txBox="1">
            <a:spLocks/>
          </p:cNvSpPr>
          <p:nvPr/>
        </p:nvSpPr>
        <p:spPr>
          <a:xfrm>
            <a:off x="7415631" y="4053047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Falsification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9FE48-B5CE-70BE-B1F0-500807D34F73}"/>
              </a:ext>
            </a:extLst>
          </p:cNvPr>
          <p:cNvSpPr txBox="1">
            <a:spLocks/>
          </p:cNvSpPr>
          <p:nvPr/>
        </p:nvSpPr>
        <p:spPr>
          <a:xfrm>
            <a:off x="7414072" y="4231632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Tamper-proof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D86EA4-A1B4-CD9C-1CF0-2185BF3751CF}"/>
              </a:ext>
            </a:extLst>
          </p:cNvPr>
          <p:cNvSpPr txBox="1">
            <a:spLocks/>
          </p:cNvSpPr>
          <p:nvPr/>
        </p:nvSpPr>
        <p:spPr>
          <a:xfrm>
            <a:off x="7414071" y="47312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Blockchains are </a:t>
            </a:r>
            <a:r>
              <a:rPr lang="it-IT" sz="1500" dirty="0">
                <a:solidFill>
                  <a:schemeClr val="bg1"/>
                </a:solidFill>
              </a:rPr>
              <a:t>safe</a:t>
            </a:r>
            <a:r>
              <a:rPr lang="it-IT" sz="1500" b="0" dirty="0">
                <a:solidFill>
                  <a:schemeClr val="bg1"/>
                </a:solidFill>
              </a:rPr>
              <a:t>, </a:t>
            </a:r>
            <a:r>
              <a:rPr lang="it-IT" sz="1500" dirty="0">
                <a:solidFill>
                  <a:schemeClr val="bg1"/>
                </a:solidFill>
              </a:rPr>
              <a:t>decentralized</a:t>
            </a:r>
            <a:r>
              <a:rPr lang="it-IT" sz="1500" b="0" dirty="0">
                <a:solidFill>
                  <a:schemeClr val="bg1"/>
                </a:solidFill>
              </a:rPr>
              <a:t> and </a:t>
            </a:r>
            <a:r>
              <a:rPr lang="it-IT" sz="1500" dirty="0">
                <a:solidFill>
                  <a:schemeClr val="bg1"/>
                </a:solidFill>
              </a:rPr>
              <a:t>immutable</a:t>
            </a:r>
            <a:r>
              <a:rPr lang="it-IT" sz="1500" b="0" dirty="0">
                <a:solidFill>
                  <a:schemeClr val="bg1"/>
                </a:solidFill>
              </a:rPr>
              <a:t> by nature.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47C0DD-7282-8C16-6E9B-9F516B47ACC3}"/>
              </a:ext>
            </a:extLst>
          </p:cNvPr>
          <p:cNvGrpSpPr/>
          <p:nvPr/>
        </p:nvGrpSpPr>
        <p:grpSpPr>
          <a:xfrm>
            <a:off x="545627" y="2619090"/>
            <a:ext cx="4686393" cy="2300856"/>
            <a:chOff x="666750" y="2606469"/>
            <a:chExt cx="4686393" cy="230085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23CCE62-FBF0-0312-69BA-75AA6F0DD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358"/>
            <a:stretch/>
          </p:blipFill>
          <p:spPr>
            <a:xfrm>
              <a:off x="666750" y="2606469"/>
              <a:ext cx="3505292" cy="2286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9BF5EE-D0F0-B9D1-72FE-7A28BCFDA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" t="-3" b="28"/>
            <a:stretch/>
          </p:blipFill>
          <p:spPr>
            <a:xfrm>
              <a:off x="4317039" y="2805334"/>
              <a:ext cx="1036104" cy="210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52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878A-1AD4-A2DD-F909-21766B0B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4551"/>
            <a:ext cx="10515600" cy="829554"/>
          </a:xfrm>
        </p:spPr>
        <p:txBody>
          <a:bodyPr/>
          <a:lstStyle/>
          <a:p>
            <a:r>
              <a:rPr lang="it-IT" sz="4400" dirty="0"/>
              <a:t>How does it work?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90F70-EAB5-2441-38BE-75C6E3B4F001}"/>
              </a:ext>
            </a:extLst>
          </p:cNvPr>
          <p:cNvSpPr txBox="1">
            <a:spLocks/>
          </p:cNvSpPr>
          <p:nvPr/>
        </p:nvSpPr>
        <p:spPr>
          <a:xfrm>
            <a:off x="838200" y="444866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CB9220-7B1E-2F2B-A1BB-E12245EB4D45}"/>
              </a:ext>
            </a:extLst>
          </p:cNvPr>
          <p:cNvGrpSpPr/>
          <p:nvPr/>
        </p:nvGrpSpPr>
        <p:grpSpPr>
          <a:xfrm>
            <a:off x="2518231" y="2547909"/>
            <a:ext cx="2169236" cy="2062427"/>
            <a:chOff x="2518231" y="2547909"/>
            <a:chExt cx="2169236" cy="206242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BA5E290-CAF3-151E-E90A-A08A4318D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9950" y="2608453"/>
              <a:ext cx="685800" cy="7715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F8307-37E8-0B17-92FD-6363B4D36861}"/>
                </a:ext>
              </a:extLst>
            </p:cNvPr>
            <p:cNvSpPr txBox="1"/>
            <p:nvPr/>
          </p:nvSpPr>
          <p:spPr>
            <a:xfrm>
              <a:off x="3019425" y="2547909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1.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32F476-7173-7762-B752-CB3E82B19762}"/>
                </a:ext>
              </a:extLst>
            </p:cNvPr>
            <p:cNvSpPr txBox="1"/>
            <p:nvPr/>
          </p:nvSpPr>
          <p:spPr>
            <a:xfrm>
              <a:off x="3194725" y="3379978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Write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3729B1-A852-2A1D-EB98-D5723DC76891}"/>
                </a:ext>
              </a:extLst>
            </p:cNvPr>
            <p:cNvSpPr txBox="1"/>
            <p:nvPr/>
          </p:nvSpPr>
          <p:spPr>
            <a:xfrm>
              <a:off x="2518231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/>
                <a:t>Write the data to certify in our platform.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F664C-4C1D-6771-4F21-BFDD94F2E3D5}"/>
              </a:ext>
            </a:extLst>
          </p:cNvPr>
          <p:cNvGrpSpPr/>
          <p:nvPr/>
        </p:nvGrpSpPr>
        <p:grpSpPr>
          <a:xfrm>
            <a:off x="5011382" y="2547909"/>
            <a:ext cx="2169236" cy="2062427"/>
            <a:chOff x="5011382" y="2547909"/>
            <a:chExt cx="2169236" cy="206242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FDD96B3-6612-8E8C-8617-A1B88E13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100" y="2646553"/>
              <a:ext cx="685800" cy="685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8261B-7B99-BA27-9A32-E9DF68DBF7C8}"/>
                </a:ext>
              </a:extLst>
            </p:cNvPr>
            <p:cNvSpPr txBox="1"/>
            <p:nvPr/>
          </p:nvSpPr>
          <p:spPr>
            <a:xfrm>
              <a:off x="5417752" y="25479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2.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FB9D6-9747-5E57-1467-787CA5625C3B}"/>
                </a:ext>
              </a:extLst>
            </p:cNvPr>
            <p:cNvSpPr txBox="1"/>
            <p:nvPr/>
          </p:nvSpPr>
          <p:spPr>
            <a:xfrm>
              <a:off x="5693486" y="337997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Store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F43EE-E2DE-6291-EDB7-64D762EFD65D}"/>
                </a:ext>
              </a:extLst>
            </p:cNvPr>
            <p:cNvSpPr txBox="1"/>
            <p:nvPr/>
          </p:nvSpPr>
          <p:spPr>
            <a:xfrm>
              <a:off x="5011382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/>
                <a:t>The platform will produce and store a  certifiled certificate.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9EB22-7DD0-C3AA-20E2-77D5EFF08B41}"/>
              </a:ext>
            </a:extLst>
          </p:cNvPr>
          <p:cNvGrpSpPr/>
          <p:nvPr/>
        </p:nvGrpSpPr>
        <p:grpSpPr>
          <a:xfrm>
            <a:off x="7498923" y="2552375"/>
            <a:ext cx="2169236" cy="2047621"/>
            <a:chOff x="7498923" y="2552375"/>
            <a:chExt cx="2169236" cy="204762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52FA870-80E1-7B47-DB64-75F8B1A7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46250" y="2656079"/>
              <a:ext cx="685800" cy="685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5DDA48-B9E9-0826-DC92-F2BBCF54AF90}"/>
                </a:ext>
              </a:extLst>
            </p:cNvPr>
            <p:cNvSpPr txBox="1"/>
            <p:nvPr/>
          </p:nvSpPr>
          <p:spPr>
            <a:xfrm>
              <a:off x="7878466" y="2552375"/>
              <a:ext cx="380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3.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45D10-4089-F5CB-FEC9-86534CD12677}"/>
                </a:ext>
              </a:extLst>
            </p:cNvPr>
            <p:cNvSpPr txBox="1"/>
            <p:nvPr/>
          </p:nvSpPr>
          <p:spPr>
            <a:xfrm>
              <a:off x="8149768" y="3379978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Verify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7CE519-D3FF-7966-00CF-787FAFCF9ACD}"/>
                </a:ext>
              </a:extLst>
            </p:cNvPr>
            <p:cNvSpPr txBox="1"/>
            <p:nvPr/>
          </p:nvSpPr>
          <p:spPr>
            <a:xfrm>
              <a:off x="7498923" y="381516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Easily and quickly verify your data with the unique code.</a:t>
              </a:r>
              <a:endParaRPr lang="it-IT" sz="1500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856FA7E2-229A-E5DB-C2F7-0B5353F04FD1}"/>
              </a:ext>
            </a:extLst>
          </p:cNvPr>
          <p:cNvSpPr txBox="1">
            <a:spLocks/>
          </p:cNvSpPr>
          <p:nvPr/>
        </p:nvSpPr>
        <p:spPr>
          <a:xfrm>
            <a:off x="838200" y="517532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Three steps, infinite gain.</a:t>
            </a:r>
          </a:p>
        </p:txBody>
      </p:sp>
    </p:spTree>
    <p:extLst>
      <p:ext uri="{BB962C8B-B14F-4D97-AF65-F5344CB8AC3E}">
        <p14:creationId xmlns:p14="http://schemas.microsoft.com/office/powerpoint/2010/main" val="326773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3F78AF6-C6A9-4BDA-F9CC-C885C51513C6}"/>
              </a:ext>
            </a:extLst>
          </p:cNvPr>
          <p:cNvSpPr txBox="1">
            <a:spLocks/>
          </p:cNvSpPr>
          <p:nvPr/>
        </p:nvSpPr>
        <p:spPr>
          <a:xfrm>
            <a:off x="5626444" y="1155748"/>
            <a:ext cx="250636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79746C"/>
                </a:solidFill>
              </a:rPr>
              <a:t>Forever.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D2EE20F-1FDC-8EA1-76B0-643E2D70C264}"/>
              </a:ext>
            </a:extLst>
          </p:cNvPr>
          <p:cNvSpPr txBox="1">
            <a:spLocks/>
          </p:cNvSpPr>
          <p:nvPr/>
        </p:nvSpPr>
        <p:spPr>
          <a:xfrm>
            <a:off x="4061254" y="1155748"/>
            <a:ext cx="163109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Safe.</a:t>
            </a:r>
            <a:endParaRPr lang="it-IT" dirty="0">
              <a:solidFill>
                <a:srgbClr val="79746C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90F70-EAB5-2441-38BE-75C6E3B4F001}"/>
              </a:ext>
            </a:extLst>
          </p:cNvPr>
          <p:cNvSpPr txBox="1">
            <a:spLocks/>
          </p:cNvSpPr>
          <p:nvPr/>
        </p:nvSpPr>
        <p:spPr>
          <a:xfrm>
            <a:off x="838200" y="444866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4FE230-1227-9EEC-D5FE-7440E6AE410C}"/>
              </a:ext>
            </a:extLst>
          </p:cNvPr>
          <p:cNvGrpSpPr/>
          <p:nvPr/>
        </p:nvGrpSpPr>
        <p:grpSpPr>
          <a:xfrm>
            <a:off x="2507038" y="2646553"/>
            <a:ext cx="2191627" cy="1963783"/>
            <a:chOff x="2507038" y="2646553"/>
            <a:chExt cx="2191627" cy="19637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B8B67BF-B752-B761-E34F-9EC3BDE7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9950" y="2646553"/>
              <a:ext cx="685800" cy="6858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32F476-7173-7762-B752-CB3E82B19762}"/>
                </a:ext>
              </a:extLst>
            </p:cNvPr>
            <p:cNvSpPr txBox="1"/>
            <p:nvPr/>
          </p:nvSpPr>
          <p:spPr>
            <a:xfrm>
              <a:off x="2507038" y="3379978"/>
              <a:ext cx="219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Blockchain based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3729B1-A852-2A1D-EB98-D5723DC76891}"/>
                </a:ext>
              </a:extLst>
            </p:cNvPr>
            <p:cNvSpPr txBox="1"/>
            <p:nvPr/>
          </p:nvSpPr>
          <p:spPr>
            <a:xfrm>
              <a:off x="2518231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>
                  <a:solidFill>
                    <a:schemeClr val="bg1"/>
                  </a:solidFill>
                </a:rPr>
                <a:t>Hashes of the data are permantly stored in blockchain.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B6C39-1217-AF5D-DE9B-F82C6FF70218}"/>
              </a:ext>
            </a:extLst>
          </p:cNvPr>
          <p:cNvGrpSpPr/>
          <p:nvPr/>
        </p:nvGrpSpPr>
        <p:grpSpPr>
          <a:xfrm>
            <a:off x="5011382" y="2684657"/>
            <a:ext cx="2169236" cy="2156512"/>
            <a:chOff x="5011382" y="2684657"/>
            <a:chExt cx="2169236" cy="215651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69FE6ED-3B15-FD1B-D998-CA3684EF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100" y="2684657"/>
              <a:ext cx="685800" cy="6191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FB9D6-9747-5E57-1467-787CA5625C3B}"/>
                </a:ext>
              </a:extLst>
            </p:cNvPr>
            <p:cNvSpPr txBox="1"/>
            <p:nvPr/>
          </p:nvSpPr>
          <p:spPr>
            <a:xfrm>
              <a:off x="5283119" y="3379978"/>
              <a:ext cx="1625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IPFS storage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F43EE-E2DE-6291-EDB7-64D762EFD65D}"/>
                </a:ext>
              </a:extLst>
            </p:cNvPr>
            <p:cNvSpPr txBox="1"/>
            <p:nvPr/>
          </p:nvSpPr>
          <p:spPr>
            <a:xfrm>
              <a:off x="5011382" y="3825506"/>
              <a:ext cx="2169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>
                  <a:solidFill>
                    <a:schemeClr val="bg1"/>
                  </a:solidFill>
                </a:rPr>
                <a:t>The data itself is stored in the Inter Planetary File System.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A5559-164B-1A35-03A4-D40B9D39E655}"/>
              </a:ext>
            </a:extLst>
          </p:cNvPr>
          <p:cNvGrpSpPr/>
          <p:nvPr/>
        </p:nvGrpSpPr>
        <p:grpSpPr>
          <a:xfrm>
            <a:off x="7498923" y="2646089"/>
            <a:ext cx="2169236" cy="2415572"/>
            <a:chOff x="7498923" y="2646089"/>
            <a:chExt cx="2169236" cy="241557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C019A2E-CA7A-8E1D-0BE2-661BB6A0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40641" y="2646089"/>
              <a:ext cx="685800" cy="685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45D10-4089-F5CB-FEC9-86534CD12677}"/>
                </a:ext>
              </a:extLst>
            </p:cNvPr>
            <p:cNvSpPr txBox="1"/>
            <p:nvPr/>
          </p:nvSpPr>
          <p:spPr>
            <a:xfrm>
              <a:off x="7996683" y="3379978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No SPOF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7CE519-D3FF-7966-00CF-787FAFCF9ACD}"/>
                </a:ext>
              </a:extLst>
            </p:cNvPr>
            <p:cNvSpPr txBox="1"/>
            <p:nvPr/>
          </p:nvSpPr>
          <p:spPr>
            <a:xfrm>
              <a:off x="7498923" y="3815166"/>
              <a:ext cx="2169236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No single point of failure. Your data will be available even in the worst-case scenario.</a:t>
              </a:r>
              <a:endParaRPr lang="it-IT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66F37B1-8005-37C7-C861-E512CDC0F08D}"/>
              </a:ext>
            </a:extLst>
          </p:cNvPr>
          <p:cNvSpPr txBox="1">
            <a:spLocks/>
          </p:cNvSpPr>
          <p:nvPr/>
        </p:nvSpPr>
        <p:spPr>
          <a:xfrm>
            <a:off x="838200" y="1154551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519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y box with a white screen&#10;&#10;Description automatically generated">
            <a:extLst>
              <a:ext uri="{FF2B5EF4-FFF2-40B4-BE49-F238E27FC236}">
                <a16:creationId xmlns:a16="http://schemas.microsoft.com/office/drawing/2014/main" id="{3DD857EB-EDD8-2FCC-E999-2E459670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28" y="2662539"/>
            <a:ext cx="2386789" cy="293758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3F78AF6-C6A9-4BDA-F9CC-C885C51513C6}"/>
              </a:ext>
            </a:extLst>
          </p:cNvPr>
          <p:cNvSpPr txBox="1">
            <a:spLocks/>
          </p:cNvSpPr>
          <p:nvPr/>
        </p:nvSpPr>
        <p:spPr>
          <a:xfrm>
            <a:off x="5626444" y="1155748"/>
            <a:ext cx="250636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rgbClr val="79746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F43EE-E2DE-6291-EDB7-64D762EFD65D}"/>
              </a:ext>
            </a:extLst>
          </p:cNvPr>
          <p:cNvSpPr txBox="1"/>
          <p:nvPr/>
        </p:nvSpPr>
        <p:spPr>
          <a:xfrm>
            <a:off x="7462837" y="2796963"/>
            <a:ext cx="53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Suitable for everything.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6F37B1-8005-37C7-C861-E512CDC0F08D}"/>
              </a:ext>
            </a:extLst>
          </p:cNvPr>
          <p:cNvSpPr txBox="1">
            <a:spLocks/>
          </p:cNvSpPr>
          <p:nvPr/>
        </p:nvSpPr>
        <p:spPr>
          <a:xfrm>
            <a:off x="3047999" y="1080207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8B112-6E6A-9634-7CA0-45ADA242C29E}"/>
              </a:ext>
            </a:extLst>
          </p:cNvPr>
          <p:cNvSpPr txBox="1"/>
          <p:nvPr/>
        </p:nvSpPr>
        <p:spPr>
          <a:xfrm>
            <a:off x="8141686" y="3464445"/>
            <a:ext cx="1142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QR reader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8069A-8410-CA6B-90C9-774F4FCC4AB6}"/>
              </a:ext>
            </a:extLst>
          </p:cNvPr>
          <p:cNvSpPr txBox="1"/>
          <p:nvPr/>
        </p:nvSpPr>
        <p:spPr>
          <a:xfrm>
            <a:off x="8141686" y="4106484"/>
            <a:ext cx="1750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33B66-DD04-3A54-13A1-3D720B543DB8}"/>
              </a:ext>
            </a:extLst>
          </p:cNvPr>
          <p:cNvSpPr txBox="1"/>
          <p:nvPr/>
        </p:nvSpPr>
        <p:spPr>
          <a:xfrm>
            <a:off x="8141686" y="4803845"/>
            <a:ext cx="1750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</a:rPr>
              <a:t>NFC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2AF5CDB-2941-F82C-EDAB-A36A5A95E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9512" y="3401878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1BDFC6B-9A8D-5D48-8393-7D89089F7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9512" y="4039467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EB3BC2-7DB9-B6C4-EC1B-4F604840F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512" y="4732378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DF40E1-F88B-8EDA-F69B-BFEDA8E9D9B4}"/>
              </a:ext>
            </a:extLst>
          </p:cNvPr>
          <p:cNvSpPr txBox="1"/>
          <p:nvPr/>
        </p:nvSpPr>
        <p:spPr>
          <a:xfrm>
            <a:off x="7462836" y="5305280"/>
            <a:ext cx="534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And much more...</a:t>
            </a:r>
          </a:p>
        </p:txBody>
      </p:sp>
      <p:pic>
        <p:nvPicPr>
          <p:cNvPr id="7" name="Picture 6" descr="A small box with a screen&#10;&#10;Description automatically generated">
            <a:extLst>
              <a:ext uri="{FF2B5EF4-FFF2-40B4-BE49-F238E27FC236}">
                <a16:creationId xmlns:a16="http://schemas.microsoft.com/office/drawing/2014/main" id="{309A03AC-4F8C-8E03-1569-0507968951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362" y="1648119"/>
            <a:ext cx="3797920" cy="506389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830A189A-FDBF-01A3-2497-FBB1A51F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Customizable device</a:t>
            </a:r>
          </a:p>
        </p:txBody>
      </p:sp>
    </p:spTree>
    <p:extLst>
      <p:ext uri="{BB962C8B-B14F-4D97-AF65-F5344CB8AC3E}">
        <p14:creationId xmlns:p14="http://schemas.microsoft.com/office/powerpoint/2010/main" val="18673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48F77-3A95-CF5B-8472-91A079B0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1154551"/>
            <a:ext cx="10835952" cy="829554"/>
          </a:xfrm>
        </p:spPr>
        <p:txBody>
          <a:bodyPr>
            <a:normAutofit fontScale="90000"/>
          </a:bodyPr>
          <a:lstStyle/>
          <a:p>
            <a:r>
              <a:rPr lang="it-IT" sz="4400" dirty="0"/>
              <a:t>Certification Management System </a:t>
            </a:r>
            <a:r>
              <a:rPr lang="it-IT" dirty="0"/>
              <a:t>Market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C4086-2100-6950-723D-EDB4FF16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24155E-37EE-C990-AD75-0D1FD3A78ED1}"/>
              </a:ext>
            </a:extLst>
          </p:cNvPr>
          <p:cNvGrpSpPr/>
          <p:nvPr/>
        </p:nvGrpSpPr>
        <p:grpSpPr>
          <a:xfrm>
            <a:off x="4276049" y="2727654"/>
            <a:ext cx="2600194" cy="3346443"/>
            <a:chOff x="5078482" y="2727654"/>
            <a:chExt cx="2600194" cy="33464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69FAA0-776C-4DCF-FF0E-D64F1C35FA60}"/>
                </a:ext>
              </a:extLst>
            </p:cNvPr>
            <p:cNvSpPr/>
            <p:nvPr/>
          </p:nvSpPr>
          <p:spPr>
            <a:xfrm>
              <a:off x="5078482" y="2727654"/>
              <a:ext cx="2600194" cy="2645653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000" b="1" dirty="0"/>
                <a:t>$40.2B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6C122C-CECD-486D-A43D-431AE964A7E3}"/>
                </a:ext>
              </a:extLst>
            </p:cNvPr>
            <p:cNvSpPr txBox="1"/>
            <p:nvPr/>
          </p:nvSpPr>
          <p:spPr>
            <a:xfrm>
              <a:off x="5432637" y="5550877"/>
              <a:ext cx="1891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Expected market size in 2030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AD6FB7-2802-66E1-7AB2-2E4A63A4D9D2}"/>
              </a:ext>
            </a:extLst>
          </p:cNvPr>
          <p:cNvGrpSpPr/>
          <p:nvPr/>
        </p:nvGrpSpPr>
        <p:grpSpPr>
          <a:xfrm>
            <a:off x="7312540" y="2162175"/>
            <a:ext cx="3155956" cy="3911921"/>
            <a:chOff x="1351384" y="2162175"/>
            <a:chExt cx="3155956" cy="39119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DFA8D3C-F105-15AE-4168-151EFADDEBB2}"/>
                </a:ext>
              </a:extLst>
            </p:cNvPr>
            <p:cNvSpPr/>
            <p:nvPr/>
          </p:nvSpPr>
          <p:spPr>
            <a:xfrm>
              <a:off x="1351384" y="2162175"/>
              <a:ext cx="3155956" cy="3211132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b="1" dirty="0"/>
                <a:t>+</a:t>
              </a:r>
              <a:r>
                <a:rPr lang="it-IT" sz="4000" b="1" dirty="0"/>
                <a:t>43.5</a:t>
              </a:r>
              <a:r>
                <a:rPr lang="it-IT" sz="4800" b="1" dirty="0"/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F8C28-DDCF-2494-3F5C-1A0D577DBCB7}"/>
                </a:ext>
              </a:extLst>
            </p:cNvPr>
            <p:cNvSpPr txBox="1"/>
            <p:nvPr/>
          </p:nvSpPr>
          <p:spPr>
            <a:xfrm>
              <a:off x="1770128" y="5550876"/>
              <a:ext cx="231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Expected growth by 2030 compared to 2023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736379-7785-AA43-55DE-D5AECF93F447}"/>
              </a:ext>
            </a:extLst>
          </p:cNvPr>
          <p:cNvGrpSpPr/>
          <p:nvPr/>
        </p:nvGrpSpPr>
        <p:grpSpPr>
          <a:xfrm>
            <a:off x="1696615" y="3329905"/>
            <a:ext cx="2008292" cy="2744191"/>
            <a:chOff x="8249818" y="3329905"/>
            <a:chExt cx="2008292" cy="27441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6BBFFC-A77D-A4FC-D19B-A3E2901203EE}"/>
                </a:ext>
              </a:extLst>
            </p:cNvPr>
            <p:cNvSpPr/>
            <p:nvPr/>
          </p:nvSpPr>
          <p:spPr>
            <a:xfrm>
              <a:off x="8249818" y="3329905"/>
              <a:ext cx="2008292" cy="2043402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400" b="1" dirty="0"/>
                <a:t>+12%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44987-12A5-6FB7-F1EC-3E4274451EF6}"/>
                </a:ext>
              </a:extLst>
            </p:cNvPr>
            <p:cNvSpPr txBox="1"/>
            <p:nvPr/>
          </p:nvSpPr>
          <p:spPr>
            <a:xfrm>
              <a:off x="8374763" y="5550876"/>
              <a:ext cx="175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Growth from 2020 to 2023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10182B-4DB1-A1E1-1ED6-D041186AFA99}"/>
              </a:ext>
            </a:extLst>
          </p:cNvPr>
          <p:cNvSpPr txBox="1"/>
          <p:nvPr/>
        </p:nvSpPr>
        <p:spPr>
          <a:xfrm>
            <a:off x="4995378" y="6437188"/>
            <a:ext cx="2220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98948A"/>
                </a:solidFill>
              </a:rPr>
              <a:t>Source: Polaris Market Research</a:t>
            </a:r>
          </a:p>
        </p:txBody>
      </p:sp>
    </p:spTree>
    <p:extLst>
      <p:ext uri="{BB962C8B-B14F-4D97-AF65-F5344CB8AC3E}">
        <p14:creationId xmlns:p14="http://schemas.microsoft.com/office/powerpoint/2010/main" val="269338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it-IT" noProof="1">
                <a:latin typeface="Work Sans"/>
              </a:rPr>
              <a:t>Future developments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76010-FA15-1D39-6FC5-1249D55665AB}"/>
              </a:ext>
            </a:extLst>
          </p:cNvPr>
          <p:cNvCxnSpPr>
            <a:cxnSpLocks/>
          </p:cNvCxnSpPr>
          <p:nvPr/>
        </p:nvCxnSpPr>
        <p:spPr>
          <a:xfrm>
            <a:off x="0" y="3946187"/>
            <a:ext cx="12192000" cy="0"/>
          </a:xfrm>
          <a:prstGeom prst="line">
            <a:avLst/>
          </a:prstGeom>
          <a:ln w="6350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F33449-F503-14D8-04EA-CC92478CF10F}"/>
              </a:ext>
            </a:extLst>
          </p:cNvPr>
          <p:cNvGrpSpPr/>
          <p:nvPr/>
        </p:nvGrpSpPr>
        <p:grpSpPr>
          <a:xfrm>
            <a:off x="1168598" y="3801008"/>
            <a:ext cx="2634482" cy="1166223"/>
            <a:chOff x="1711523" y="3820058"/>
            <a:chExt cx="2634482" cy="11662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C7FD25-B5B9-B4B2-29FC-C6F0430D2D16}"/>
                </a:ext>
              </a:extLst>
            </p:cNvPr>
            <p:cNvGrpSpPr/>
            <p:nvPr/>
          </p:nvGrpSpPr>
          <p:grpSpPr>
            <a:xfrm>
              <a:off x="1711523" y="3820058"/>
              <a:ext cx="2018023" cy="1142467"/>
              <a:chOff x="1711523" y="4105808"/>
              <a:chExt cx="2018023" cy="114246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EBAAC-1A71-3F6F-E163-110284457A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7652" y="4358066"/>
                <a:ext cx="1730" cy="890209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CC4C2A-FEBC-AE49-F612-2FD1AD4ED1DA}"/>
                  </a:ext>
                </a:extLst>
              </p:cNvPr>
              <p:cNvSpPr/>
              <p:nvPr/>
            </p:nvSpPr>
            <p:spPr>
              <a:xfrm>
                <a:off x="1711523" y="4105808"/>
                <a:ext cx="252258" cy="2522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AEFD7E-F235-DE02-4BA1-CE50D6B55061}"/>
                  </a:ext>
                </a:extLst>
              </p:cNvPr>
              <p:cNvSpPr txBox="1"/>
              <p:nvPr/>
            </p:nvSpPr>
            <p:spPr>
              <a:xfrm>
                <a:off x="1837652" y="4684238"/>
                <a:ext cx="1891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solidFill>
                      <a:srgbClr val="FFFFFF"/>
                    </a:solidFill>
                  </a:rPr>
                  <a:t>Q1 2024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BE90DD-0848-8081-584F-E4D6CC1BA8C1}"/>
                </a:ext>
              </a:extLst>
            </p:cNvPr>
            <p:cNvSpPr txBox="1"/>
            <p:nvPr/>
          </p:nvSpPr>
          <p:spPr>
            <a:xfrm>
              <a:off x="1846211" y="4724671"/>
              <a:ext cx="2499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Insertion function public </a:t>
              </a:r>
              <a:r>
                <a:rPr lang="it-IT" sz="1100" b="1" dirty="0">
                  <a:solidFill>
                    <a:srgbClr val="FFFFFF"/>
                  </a:solidFill>
                </a:rPr>
                <a:t>release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0EEC6B-D509-2211-4756-377AE07B6495}"/>
              </a:ext>
            </a:extLst>
          </p:cNvPr>
          <p:cNvGrpSpPr/>
          <p:nvPr/>
        </p:nvGrpSpPr>
        <p:grpSpPr>
          <a:xfrm>
            <a:off x="3297772" y="2852131"/>
            <a:ext cx="2485351" cy="1201135"/>
            <a:chOff x="3297772" y="2852131"/>
            <a:chExt cx="2485351" cy="120113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259C2C-5372-AC29-553B-C52D2FAEA880}"/>
                </a:ext>
              </a:extLst>
            </p:cNvPr>
            <p:cNvGrpSpPr/>
            <p:nvPr/>
          </p:nvGrpSpPr>
          <p:grpSpPr>
            <a:xfrm>
              <a:off x="3297772" y="2907525"/>
              <a:ext cx="252258" cy="1145741"/>
              <a:chOff x="3840697" y="2926575"/>
              <a:chExt cx="252258" cy="114574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DEECC3D-C0E2-06EB-98F1-FC3B234E9F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70418" y="2926575"/>
                <a:ext cx="1730" cy="890209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1E30ED-D55D-7653-A00E-BB999EBDAEAC}"/>
                  </a:ext>
                </a:extLst>
              </p:cNvPr>
              <p:cNvSpPr/>
              <p:nvPr/>
            </p:nvSpPr>
            <p:spPr>
              <a:xfrm flipV="1">
                <a:off x="3840697" y="3820058"/>
                <a:ext cx="252258" cy="2522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B91D56-73B1-513E-3BDB-3F6D418C14C9}"/>
                </a:ext>
              </a:extLst>
            </p:cNvPr>
            <p:cNvSpPr txBox="1"/>
            <p:nvPr/>
          </p:nvSpPr>
          <p:spPr>
            <a:xfrm>
              <a:off x="3425945" y="2852131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Q1-2 2024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A62E78-B8CB-3B81-87C7-5EDF4C4808E1}"/>
                </a:ext>
              </a:extLst>
            </p:cNvPr>
            <p:cNvSpPr txBox="1"/>
            <p:nvPr/>
          </p:nvSpPr>
          <p:spPr>
            <a:xfrm>
              <a:off x="3434505" y="3178314"/>
              <a:ext cx="23486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Strategic </a:t>
              </a:r>
              <a:r>
                <a:rPr lang="it-IT" sz="1100" b="1" dirty="0">
                  <a:solidFill>
                    <a:srgbClr val="FFFFFF"/>
                  </a:solidFill>
                </a:rPr>
                <a:t>partners</a:t>
              </a:r>
              <a:r>
                <a:rPr lang="it-IT" sz="1100" dirty="0">
                  <a:solidFill>
                    <a:srgbClr val="FFFFFF"/>
                  </a:solidFill>
                </a:rPr>
                <a:t> agreements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A6235A-A4CB-D117-E8C0-6586734427D5}"/>
              </a:ext>
            </a:extLst>
          </p:cNvPr>
          <p:cNvGrpSpPr/>
          <p:nvPr/>
        </p:nvGrpSpPr>
        <p:grpSpPr>
          <a:xfrm>
            <a:off x="5426946" y="3801008"/>
            <a:ext cx="2127444" cy="1166223"/>
            <a:chOff x="5426946" y="3801008"/>
            <a:chExt cx="2127444" cy="11662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450370-0FFF-19D1-5E33-B4360700D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10" y="4053266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E94CCB-0773-F33D-390A-A7B3FED7A65C}"/>
                </a:ext>
              </a:extLst>
            </p:cNvPr>
            <p:cNvSpPr/>
            <p:nvPr/>
          </p:nvSpPr>
          <p:spPr>
            <a:xfrm>
              <a:off x="5426946" y="3801008"/>
              <a:ext cx="252258" cy="2522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0A60CD-4586-96D6-A7F8-9F238493F00B}"/>
                </a:ext>
              </a:extLst>
            </p:cNvPr>
            <p:cNvSpPr txBox="1"/>
            <p:nvPr/>
          </p:nvSpPr>
          <p:spPr>
            <a:xfrm>
              <a:off x="5557310" y="4379438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Q3 2024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B1C467-B8EE-25A6-0CEC-C429D559EC92}"/>
                </a:ext>
              </a:extLst>
            </p:cNvPr>
            <p:cNvSpPr txBox="1"/>
            <p:nvPr/>
          </p:nvSpPr>
          <p:spPr>
            <a:xfrm>
              <a:off x="5565870" y="4705621"/>
              <a:ext cx="19885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solidFill>
                    <a:srgbClr val="FFFFFF"/>
                  </a:solidFill>
                </a:rPr>
                <a:t>Improved</a:t>
              </a:r>
              <a:r>
                <a:rPr lang="it-IT" sz="1100" dirty="0">
                  <a:solidFill>
                    <a:srgbClr val="FFFFFF"/>
                  </a:solidFill>
                </a:rPr>
                <a:t> physical device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B60B77-65CE-6DCF-D076-344D657E6B38}"/>
              </a:ext>
            </a:extLst>
          </p:cNvPr>
          <p:cNvGrpSpPr/>
          <p:nvPr/>
        </p:nvGrpSpPr>
        <p:grpSpPr>
          <a:xfrm>
            <a:off x="7561219" y="2843999"/>
            <a:ext cx="2019441" cy="1209267"/>
            <a:chOff x="7561219" y="2843999"/>
            <a:chExt cx="2019441" cy="12092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638CE4-43C3-8853-EC87-D6CD05DF1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206" y="2907525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9DF286-583F-B554-81DD-1B805246928C}"/>
                </a:ext>
              </a:extLst>
            </p:cNvPr>
            <p:cNvSpPr/>
            <p:nvPr/>
          </p:nvSpPr>
          <p:spPr>
            <a:xfrm flipV="1">
              <a:off x="7561219" y="3801008"/>
              <a:ext cx="252258" cy="2522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D524E1-F7F7-2A2C-2827-25434BE7E7AE}"/>
                </a:ext>
              </a:extLst>
            </p:cNvPr>
            <p:cNvSpPr txBox="1"/>
            <p:nvPr/>
          </p:nvSpPr>
          <p:spPr>
            <a:xfrm>
              <a:off x="7680206" y="2843999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Q4 2024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5F0E27-D24A-51D4-FAAC-363F3D3EE849}"/>
                </a:ext>
              </a:extLst>
            </p:cNvPr>
            <p:cNvSpPr txBox="1"/>
            <p:nvPr/>
          </p:nvSpPr>
          <p:spPr>
            <a:xfrm>
              <a:off x="7688766" y="3170182"/>
              <a:ext cx="1891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User </a:t>
              </a:r>
              <a:r>
                <a:rPr lang="it-IT" sz="1100" b="1" dirty="0">
                  <a:solidFill>
                    <a:srgbClr val="FFFFFF"/>
                  </a:solidFill>
                </a:rPr>
                <a:t>growth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136AB-C0DB-01EC-E5AE-EACA3D253530}"/>
              </a:ext>
            </a:extLst>
          </p:cNvPr>
          <p:cNvGrpSpPr/>
          <p:nvPr/>
        </p:nvGrpSpPr>
        <p:grpSpPr>
          <a:xfrm>
            <a:off x="9685285" y="3795899"/>
            <a:ext cx="2031692" cy="1147576"/>
            <a:chOff x="9685285" y="3795899"/>
            <a:chExt cx="2031692" cy="11475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BC1D3B-A0B9-6464-D764-BCB6BEBFAA32}"/>
                </a:ext>
              </a:extLst>
            </p:cNvPr>
            <p:cNvSpPr/>
            <p:nvPr/>
          </p:nvSpPr>
          <p:spPr>
            <a:xfrm flipV="1">
              <a:off x="9685285" y="3795899"/>
              <a:ext cx="262476" cy="26247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13CC1A9-06B9-CFC3-66E2-D5482DD46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6523" y="4053266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802A3E-B0BB-741E-4DB8-F1DC820BF723}"/>
                </a:ext>
              </a:extLst>
            </p:cNvPr>
            <p:cNvSpPr txBox="1"/>
            <p:nvPr/>
          </p:nvSpPr>
          <p:spPr>
            <a:xfrm>
              <a:off x="9816523" y="4353665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2025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8A79B5-349B-99E2-5EC1-59F478731728}"/>
                </a:ext>
              </a:extLst>
            </p:cNvPr>
            <p:cNvSpPr txBox="1"/>
            <p:nvPr/>
          </p:nvSpPr>
          <p:spPr>
            <a:xfrm>
              <a:off x="9825083" y="4679848"/>
              <a:ext cx="1891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certifiled </a:t>
              </a:r>
              <a:r>
                <a:rPr lang="it-IT" sz="1100" b="1" dirty="0">
                  <a:solidFill>
                    <a:srgbClr val="FFFFFF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80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EBA13-27C9-31E9-57A3-0D1BB773C94C}"/>
              </a:ext>
            </a:extLst>
          </p:cNvPr>
          <p:cNvCxnSpPr>
            <a:cxnSpLocks/>
          </p:cNvCxnSpPr>
          <p:nvPr/>
        </p:nvCxnSpPr>
        <p:spPr>
          <a:xfrm>
            <a:off x="0" y="3946187"/>
            <a:ext cx="12192000" cy="0"/>
          </a:xfrm>
          <a:prstGeom prst="line">
            <a:avLst/>
          </a:prstGeom>
          <a:ln w="6350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E2F5B9-1961-A562-B6E0-1102AC9B26B8}"/>
              </a:ext>
            </a:extLst>
          </p:cNvPr>
          <p:cNvGrpSpPr/>
          <p:nvPr/>
        </p:nvGrpSpPr>
        <p:grpSpPr>
          <a:xfrm>
            <a:off x="5169103" y="3236462"/>
            <a:ext cx="1891894" cy="2194493"/>
            <a:chOff x="5169103" y="3522212"/>
            <a:chExt cx="1891894" cy="219449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067D4E-88C6-4A93-5770-271C5A2C746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4941662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BA2658-EDD7-7479-0DF2-CCEC772527BC}"/>
                </a:ext>
              </a:extLst>
            </p:cNvPr>
            <p:cNvGrpSpPr/>
            <p:nvPr/>
          </p:nvGrpSpPr>
          <p:grpSpPr>
            <a:xfrm>
              <a:off x="5386275" y="3522212"/>
              <a:ext cx="1419450" cy="1419450"/>
              <a:chOff x="3966825" y="1857122"/>
              <a:chExt cx="1419450" cy="141945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703AC63-8540-1286-9121-33F25AC9873D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7177CE9-4B8C-18C5-4B59-137DB0D04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316" r="24758" b="45073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7B5199-2266-24B4-F347-89A4979A4500}"/>
                </a:ext>
              </a:extLst>
            </p:cNvPr>
            <p:cNvSpPr txBox="1"/>
            <p:nvPr/>
          </p:nvSpPr>
          <p:spPr>
            <a:xfrm>
              <a:off x="5169103" y="5408928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Lorenzo </a:t>
              </a:r>
              <a:r>
                <a:rPr lang="it-IT" sz="1400" b="1" dirty="0">
                  <a:solidFill>
                    <a:srgbClr val="FFFFFF"/>
                  </a:solidFill>
                </a:rPr>
                <a:t>Ziosi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E20A0-592F-230D-87D2-50376CE13FF0}"/>
              </a:ext>
            </a:extLst>
          </p:cNvPr>
          <p:cNvGrpSpPr/>
          <p:nvPr/>
        </p:nvGrpSpPr>
        <p:grpSpPr>
          <a:xfrm>
            <a:off x="3020879" y="2436865"/>
            <a:ext cx="1891894" cy="2219047"/>
            <a:chOff x="3020879" y="2722615"/>
            <a:chExt cx="1891894" cy="221904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B72CF6-519A-29BD-4197-C600E6E8A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66826" y="3054945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1701A6-3D43-FA05-A322-7C37B3227C8A}"/>
                </a:ext>
              </a:extLst>
            </p:cNvPr>
            <p:cNvGrpSpPr/>
            <p:nvPr/>
          </p:nvGrpSpPr>
          <p:grpSpPr>
            <a:xfrm>
              <a:off x="3257101" y="3522212"/>
              <a:ext cx="1419450" cy="1419450"/>
              <a:chOff x="3966825" y="1857122"/>
              <a:chExt cx="1419450" cy="141945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D74CFD-D0DF-3040-3914-3FDCA5666103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4" name="Picture 13" descr="A person standing in front of a hedge&#10;&#10;Description automatically generated">
                <a:extLst>
                  <a:ext uri="{FF2B5EF4-FFF2-40B4-BE49-F238E27FC236}">
                    <a16:creationId xmlns:a16="http://schemas.microsoft.com/office/drawing/2014/main" id="{5142D54F-3F2F-B188-797A-4DFCB851E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32" t="10980" r="37062" b="37146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E5D235-23B5-6DD4-C9B5-0C7276C45D56}"/>
                </a:ext>
              </a:extLst>
            </p:cNvPr>
            <p:cNvSpPr txBox="1"/>
            <p:nvPr/>
          </p:nvSpPr>
          <p:spPr>
            <a:xfrm>
              <a:off x="3020879" y="2722615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Lorenzo </a:t>
              </a:r>
              <a:r>
                <a:rPr lang="it-IT" sz="1400" b="1" dirty="0">
                  <a:solidFill>
                    <a:srgbClr val="FFFFFF"/>
                  </a:solidFill>
                </a:rPr>
                <a:t>Calarota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D341C2-7EFE-262A-10B4-4EB50B262923}"/>
              </a:ext>
            </a:extLst>
          </p:cNvPr>
          <p:cNvGrpSpPr/>
          <p:nvPr/>
        </p:nvGrpSpPr>
        <p:grpSpPr>
          <a:xfrm>
            <a:off x="891705" y="3236462"/>
            <a:ext cx="1891894" cy="2192304"/>
            <a:chOff x="891705" y="3522212"/>
            <a:chExt cx="1891894" cy="219230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ABE0DC-F877-7ABD-CDF8-C79487B92603}"/>
                </a:ext>
              </a:extLst>
            </p:cNvPr>
            <p:cNvCxnSpPr>
              <a:cxnSpLocks/>
            </p:cNvCxnSpPr>
            <p:nvPr/>
          </p:nvCxnSpPr>
          <p:spPr>
            <a:xfrm>
              <a:off x="1837652" y="4946244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88E38C-59D3-6AC4-4582-22D523A7C9D0}"/>
                </a:ext>
              </a:extLst>
            </p:cNvPr>
            <p:cNvGrpSpPr/>
            <p:nvPr/>
          </p:nvGrpSpPr>
          <p:grpSpPr>
            <a:xfrm>
              <a:off x="1127927" y="3522212"/>
              <a:ext cx="1419450" cy="1419450"/>
              <a:chOff x="3966825" y="1857122"/>
              <a:chExt cx="1419450" cy="14194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D8679-D0E8-EF46-E31F-16E362465946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9CEF76A-F27D-7387-A53C-C6C18F1BD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688" r="4688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0FF407-2F4A-6C5B-D295-B68F46FBD2A7}"/>
                </a:ext>
              </a:extLst>
            </p:cNvPr>
            <p:cNvSpPr txBox="1"/>
            <p:nvPr/>
          </p:nvSpPr>
          <p:spPr>
            <a:xfrm>
              <a:off x="891705" y="5406739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Enrico </a:t>
              </a:r>
              <a:r>
                <a:rPr lang="it-IT" sz="1400" b="1" dirty="0">
                  <a:solidFill>
                    <a:srgbClr val="FFFFFF"/>
                  </a:solidFill>
                </a:rPr>
                <a:t>Zacchiroli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5E1A2E-FEF9-B1AE-BF85-A87E64F5643D}"/>
              </a:ext>
            </a:extLst>
          </p:cNvPr>
          <p:cNvGrpSpPr/>
          <p:nvPr/>
        </p:nvGrpSpPr>
        <p:grpSpPr>
          <a:xfrm>
            <a:off x="9408401" y="3236462"/>
            <a:ext cx="1891894" cy="2192304"/>
            <a:chOff x="9408401" y="3522212"/>
            <a:chExt cx="1891894" cy="21923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AA97CE0-CEFC-BC83-E1A2-BB6916145542}"/>
                </a:ext>
              </a:extLst>
            </p:cNvPr>
            <p:cNvGrpSpPr/>
            <p:nvPr/>
          </p:nvGrpSpPr>
          <p:grpSpPr>
            <a:xfrm>
              <a:off x="9649723" y="3522212"/>
              <a:ext cx="1419450" cy="1419450"/>
              <a:chOff x="3966825" y="1857122"/>
              <a:chExt cx="1419450" cy="141945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D22DF9-95EB-287F-D744-7E531D584454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2210B2-9A90-2F68-89F6-044BB452D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319" r="17554" b="37926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6D161A-CCAE-3C41-9939-B68B16F0AF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448" y="4941661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AD3C7-D2FE-8BFB-2BBB-E04164BFA22D}"/>
                </a:ext>
              </a:extLst>
            </p:cNvPr>
            <p:cNvSpPr txBox="1"/>
            <p:nvPr/>
          </p:nvSpPr>
          <p:spPr>
            <a:xfrm>
              <a:off x="9408401" y="5406739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Luca </a:t>
              </a:r>
              <a:r>
                <a:rPr lang="it-IT" sz="1400" b="1" dirty="0">
                  <a:solidFill>
                    <a:srgbClr val="FFFFFF"/>
                  </a:solidFill>
                </a:rPr>
                <a:t>Sambuchi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DC79E3-B66F-D49C-3A27-957520ABB172}"/>
              </a:ext>
            </a:extLst>
          </p:cNvPr>
          <p:cNvGrpSpPr/>
          <p:nvPr/>
        </p:nvGrpSpPr>
        <p:grpSpPr>
          <a:xfrm>
            <a:off x="7284326" y="2433427"/>
            <a:ext cx="1891894" cy="2222485"/>
            <a:chOff x="7284326" y="2433427"/>
            <a:chExt cx="1891894" cy="222248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48291AB-2531-0C0F-1CA9-A90007F0A09A}"/>
                </a:ext>
              </a:extLst>
            </p:cNvPr>
            <p:cNvGrpSpPr/>
            <p:nvPr/>
          </p:nvGrpSpPr>
          <p:grpSpPr>
            <a:xfrm>
              <a:off x="7284326" y="2433427"/>
              <a:ext cx="1891894" cy="2222485"/>
              <a:chOff x="7284326" y="2719177"/>
              <a:chExt cx="1891894" cy="222248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84B2A2-6CA8-DF1C-FA35-A3E3FEBA796A}"/>
                  </a:ext>
                </a:extLst>
              </p:cNvPr>
              <p:cNvSpPr/>
              <p:nvPr/>
            </p:nvSpPr>
            <p:spPr>
              <a:xfrm>
                <a:off x="7520548" y="352221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FD62E4-E519-7B80-37E9-57F1C367A839}"/>
                  </a:ext>
                </a:extLst>
              </p:cNvPr>
              <p:cNvSpPr txBox="1"/>
              <p:nvPr/>
            </p:nvSpPr>
            <p:spPr>
              <a:xfrm>
                <a:off x="7284326" y="2719177"/>
                <a:ext cx="18918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FFFFFF"/>
                    </a:solidFill>
                  </a:rPr>
                  <a:t>Luca </a:t>
                </a:r>
                <a:r>
                  <a:rPr lang="it-IT" sz="1400" b="1" dirty="0">
                    <a:solidFill>
                      <a:srgbClr val="FFFFFF"/>
                    </a:solidFill>
                  </a:rPr>
                  <a:t>Dominici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B62E6D-7663-6FD0-7C8D-D8D1CC2EB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0273" y="3054945"/>
                <a:ext cx="0" cy="467267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1">
              <a:extLst>
                <a:ext uri="{FF2B5EF4-FFF2-40B4-BE49-F238E27FC236}">
                  <a16:creationId xmlns:a16="http://schemas.microsoft.com/office/drawing/2014/main" id="{24556D19-A258-0871-976B-17247443E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" t="4157" r="522" b="22976"/>
            <a:stretch/>
          </p:blipFill>
          <p:spPr bwMode="auto">
            <a:xfrm>
              <a:off x="7555705" y="3285568"/>
              <a:ext cx="1335187" cy="132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olo 1">
            <a:extLst>
              <a:ext uri="{FF2B5EF4-FFF2-40B4-BE49-F238E27FC236}">
                <a16:creationId xmlns:a16="http://schemas.microsoft.com/office/drawing/2014/main" id="{397CEABF-B75E-416A-CAAC-4A3C93BCDF71}"/>
              </a:ext>
            </a:extLst>
          </p:cNvPr>
          <p:cNvSpPr txBox="1">
            <a:spLocks/>
          </p:cNvSpPr>
          <p:nvPr/>
        </p:nvSpPr>
        <p:spPr>
          <a:xfrm>
            <a:off x="838200" y="1154551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/>
              <a:t>ZDell</a:t>
            </a:r>
            <a:r>
              <a:rPr lang="it-IT" sz="4400" b="0" dirty="0"/>
              <a:t> team</a:t>
            </a:r>
            <a:endParaRPr lang="it-IT" noProof="1"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53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2C283-9CDC-70D2-345F-0194C2076CE6}"/>
              </a:ext>
            </a:extLst>
          </p:cNvPr>
          <p:cNvSpPr txBox="1"/>
          <p:nvPr/>
        </p:nvSpPr>
        <p:spPr>
          <a:xfrm>
            <a:off x="1451604" y="1403187"/>
            <a:ext cx="7884693" cy="80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00"/>
              </a:lnSpc>
            </a:pPr>
            <a:r>
              <a:rPr lang="it-IT" sz="6400" b="1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1451604" y="2685887"/>
            <a:ext cx="5952496" cy="70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00"/>
              </a:lnSpc>
            </a:pPr>
            <a:r>
              <a:rPr lang="it-IT" sz="3200" dirty="0"/>
              <a:t>Try yourself on </a:t>
            </a:r>
            <a:r>
              <a:rPr lang="it-IT" sz="3200" b="1" dirty="0"/>
              <a:t>certifiled.net</a:t>
            </a:r>
          </a:p>
        </p:txBody>
      </p:sp>
      <p:pic>
        <p:nvPicPr>
          <p:cNvPr id="19" name="Picture 18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2036" y="3531014"/>
            <a:ext cx="3024533" cy="3028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5A8E40-DDFD-BFC8-5859-30FF7D1F0B4C}"/>
              </a:ext>
            </a:extLst>
          </p:cNvPr>
          <p:cNvSpPr txBox="1"/>
          <p:nvPr/>
        </p:nvSpPr>
        <p:spPr>
          <a:xfrm>
            <a:off x="6026185" y="4924983"/>
            <a:ext cx="5276815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it-IT" sz="1500" dirty="0"/>
              <a:t>Certificate IDs QR codes to scan within the site</a:t>
            </a:r>
            <a:endParaRPr lang="it-IT" sz="1500" b="1" dirty="0"/>
          </a:p>
        </p:txBody>
      </p:sp>
      <p:pic>
        <p:nvPicPr>
          <p:cNvPr id="22" name="Picture 21" descr="A qr code with a white square&#10;&#10;Description automatically generated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5340386"/>
            <a:ext cx="1220865" cy="1219200"/>
          </a:xfrm>
          <a:prstGeom prst="rect">
            <a:avLst/>
          </a:prstGeom>
        </p:spPr>
      </p:pic>
      <p:pic>
        <p:nvPicPr>
          <p:cNvPr id="24" name="Picture 23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7000" y="5340386"/>
            <a:ext cx="1219200" cy="1219200"/>
          </a:xfrm>
          <a:prstGeom prst="rect">
            <a:avLst/>
          </a:prstGeom>
        </p:spPr>
      </p:pic>
      <p:pic>
        <p:nvPicPr>
          <p:cNvPr id="28" name="Picture 27" descr="A qr code with a white square&#10;&#10;Description automatically generated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6335" y="5319654"/>
            <a:ext cx="1219201" cy="1220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59572-C19A-9EAB-321C-2BEB3C7774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6064"/>
          <a:stretch/>
        </p:blipFill>
        <p:spPr>
          <a:xfrm>
            <a:off x="8356600" y="785095"/>
            <a:ext cx="3835400" cy="33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2EC9668-754C-FA4E-AB28-37FE6D32C785}"/>
              </a:ext>
            </a:extLst>
          </p:cNvPr>
          <p:cNvSpPr/>
          <p:nvPr/>
        </p:nvSpPr>
        <p:spPr>
          <a:xfrm>
            <a:off x="6096000" y="682458"/>
            <a:ext cx="6095995" cy="6175541"/>
          </a:xfrm>
          <a:prstGeom prst="rect">
            <a:avLst/>
          </a:prstGeom>
          <a:solidFill>
            <a:srgbClr val="E6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406911" y="2376152"/>
            <a:ext cx="4689087" cy="8056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form an </a:t>
            </a:r>
            <a:r>
              <a:rPr lang="en-US" sz="1800" dirty="0" err="1"/>
              <a:t>OpenAPI</a:t>
            </a:r>
            <a:r>
              <a:rPr lang="en-US" sz="1800" b="0" dirty="0"/>
              <a:t> specification implement a dumb service with fake/random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66825" y="2403865"/>
            <a:ext cx="0" cy="750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D11DB28-67C0-E259-CBB3-7058ED927B9C}"/>
              </a:ext>
            </a:extLst>
          </p:cNvPr>
          <p:cNvCxnSpPr>
            <a:cxnSpLocks/>
          </p:cNvCxnSpPr>
          <p:nvPr/>
        </p:nvCxnSpPr>
        <p:spPr>
          <a:xfrm>
            <a:off x="5614987" y="3676210"/>
            <a:ext cx="96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F28821FA-812E-55CA-8272-E5E07F247B11}"/>
              </a:ext>
            </a:extLst>
          </p:cNvPr>
          <p:cNvSpPr txBox="1">
            <a:spLocks/>
          </p:cNvSpPr>
          <p:nvPr/>
        </p:nvSpPr>
        <p:spPr>
          <a:xfrm>
            <a:off x="7212803" y="3381706"/>
            <a:ext cx="4343400" cy="5890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/>
              <a:t>Requirements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224ADA0-037B-4FAA-F0B2-3CC4C44130A6}"/>
              </a:ext>
            </a:extLst>
          </p:cNvPr>
          <p:cNvSpPr txBox="1">
            <a:spLocks/>
          </p:cNvSpPr>
          <p:nvPr/>
        </p:nvSpPr>
        <p:spPr>
          <a:xfrm>
            <a:off x="1393101" y="3977460"/>
            <a:ext cx="4479798" cy="11374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accept configurations for </a:t>
            </a:r>
            <a:r>
              <a:rPr lang="en-US" sz="1800" dirty="0"/>
              <a:t>OAuth</a:t>
            </a:r>
            <a:r>
              <a:rPr lang="en-US" sz="1800" b="0" dirty="0"/>
              <a:t> authentication (at generation time) to secure the API endpoint and provide an out of the box functionality</a:t>
            </a:r>
            <a:endParaRPr lang="it-IT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60BBC1-CAF1-D24C-D273-DCA001657CD0}"/>
              </a:ext>
            </a:extLst>
          </p:cNvPr>
          <p:cNvCxnSpPr>
            <a:cxnSpLocks/>
          </p:cNvCxnSpPr>
          <p:nvPr/>
        </p:nvCxnSpPr>
        <p:spPr>
          <a:xfrm>
            <a:off x="1266825" y="4032887"/>
            <a:ext cx="0" cy="10116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679645" y="709371"/>
            <a:ext cx="3358923" cy="68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it-IT" sz="2400" dirty="0"/>
              <a:t>Try it yourself</a:t>
            </a:r>
          </a:p>
        </p:txBody>
      </p:sp>
      <p:pic>
        <p:nvPicPr>
          <p:cNvPr id="19" name="Picture 18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37" y="1406100"/>
            <a:ext cx="2127540" cy="2130381"/>
          </a:xfrm>
          <a:prstGeom prst="rect">
            <a:avLst/>
          </a:prstGeom>
        </p:spPr>
      </p:pic>
      <p:pic>
        <p:nvPicPr>
          <p:cNvPr id="22" name="Picture 21" descr="A qr code with a white square&#10;&#10;Description automatically generated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381" y="1842807"/>
            <a:ext cx="1220865" cy="1219200"/>
          </a:xfrm>
          <a:prstGeom prst="rect">
            <a:avLst/>
          </a:prstGeom>
        </p:spPr>
      </p:pic>
      <p:pic>
        <p:nvPicPr>
          <p:cNvPr id="24" name="Picture 23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382" y="3536481"/>
            <a:ext cx="1219200" cy="1219200"/>
          </a:xfrm>
          <a:prstGeom prst="rect">
            <a:avLst/>
          </a:prstGeom>
        </p:spPr>
      </p:pic>
      <p:pic>
        <p:nvPicPr>
          <p:cNvPr id="28" name="Picture 27" descr="A qr code with a white square&#10;&#10;Description automatically generated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381" y="5230155"/>
            <a:ext cx="1219201" cy="1220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6814E-2B99-96D7-FB16-DA79D6BCADC8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/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/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" t="-3" b="28"/>
          <a:stretch/>
        </p:blipFill>
        <p:spPr>
          <a:xfrm>
            <a:off x="7143258" y="789140"/>
            <a:ext cx="2882262" cy="58473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21EB9-0390-D42F-15B6-78BD9297C9E9}"/>
              </a:ext>
            </a:extLst>
          </p:cNvPr>
          <p:cNvGrpSpPr/>
          <p:nvPr/>
        </p:nvGrpSpPr>
        <p:grpSpPr>
          <a:xfrm>
            <a:off x="3599366" y="1929403"/>
            <a:ext cx="2898753" cy="1083774"/>
            <a:chOff x="3485260" y="2094840"/>
            <a:chExt cx="2898753" cy="1083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821428-BE7A-2BA5-8244-6D2372945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t="2" r="114" b="-223"/>
            <a:stretch/>
          </p:blipFill>
          <p:spPr>
            <a:xfrm>
              <a:off x="3485260" y="2094840"/>
              <a:ext cx="2007425" cy="10837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587022-5C0D-BE9D-AF7B-63BC3F73E6AA}"/>
                </a:ext>
              </a:extLst>
            </p:cNvPr>
            <p:cNvSpPr txBox="1"/>
            <p:nvPr/>
          </p:nvSpPr>
          <p:spPr>
            <a:xfrm>
              <a:off x="5436066" y="2205496"/>
              <a:ext cx="947947" cy="70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it-IT" sz="3200" dirty="0"/>
                <a:t>.net</a:t>
              </a:r>
              <a:endParaRPr lang="it-IT" sz="32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856160-5BFE-CBB9-BA72-66D32612B29A}"/>
              </a:ext>
            </a:extLst>
          </p:cNvPr>
          <p:cNvSpPr txBox="1"/>
          <p:nvPr/>
        </p:nvSpPr>
        <p:spPr>
          <a:xfrm>
            <a:off x="10132637" y="1050266"/>
            <a:ext cx="19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Certificates QRs to scan within the website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202158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679645" y="540543"/>
            <a:ext cx="33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Go to </a:t>
            </a:r>
            <a:r>
              <a:rPr lang="it-IT" b="1" dirty="0"/>
              <a:t>certifiled.net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337" y="1050266"/>
            <a:ext cx="2127540" cy="21303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9362" y="540543"/>
            <a:ext cx="1217574" cy="1219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8530" y="2571047"/>
            <a:ext cx="1217574" cy="1219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29338" y="4601570"/>
            <a:ext cx="1219201" cy="122082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6814E-2B99-96D7-FB16-DA79D6BCADC8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>
                <a:solidFill>
                  <a:schemeClr val="bg1"/>
                </a:solidFill>
              </a:rPr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t="-3" b="28"/>
          <a:stretch/>
        </p:blipFill>
        <p:spPr>
          <a:xfrm>
            <a:off x="6781151" y="505312"/>
            <a:ext cx="2882262" cy="5847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C22CC-B228-24C2-8AA8-9FF8CF3F77ED}"/>
              </a:ext>
            </a:extLst>
          </p:cNvPr>
          <p:cNvCxnSpPr>
            <a:cxnSpLocks/>
          </p:cNvCxnSpPr>
          <p:nvPr/>
        </p:nvCxnSpPr>
        <p:spPr>
          <a:xfrm>
            <a:off x="9663413" y="3180647"/>
            <a:ext cx="73141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F4415-6842-2C55-B817-A9F1FC4E4882}"/>
              </a:ext>
            </a:extLst>
          </p:cNvPr>
          <p:cNvCxnSpPr>
            <a:cxnSpLocks/>
          </p:cNvCxnSpPr>
          <p:nvPr/>
        </p:nvCxnSpPr>
        <p:spPr>
          <a:xfrm>
            <a:off x="10029121" y="333304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A7915-BEA4-7940-864A-ECAD47669091}"/>
              </a:ext>
            </a:extLst>
          </p:cNvPr>
          <p:cNvCxnSpPr>
            <a:cxnSpLocks/>
          </p:cNvCxnSpPr>
          <p:nvPr/>
        </p:nvCxnSpPr>
        <p:spPr>
          <a:xfrm>
            <a:off x="10031472" y="117598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4FAD0E-04D6-CA89-7AE2-8960B21450B5}"/>
              </a:ext>
            </a:extLst>
          </p:cNvPr>
          <p:cNvCxnSpPr>
            <a:cxnSpLocks/>
          </p:cNvCxnSpPr>
          <p:nvPr/>
        </p:nvCxnSpPr>
        <p:spPr>
          <a:xfrm>
            <a:off x="10029121" y="521198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F529-6C59-F578-81F5-D18328148D72}"/>
              </a:ext>
            </a:extLst>
          </p:cNvPr>
          <p:cNvCxnSpPr>
            <a:cxnSpLocks/>
          </p:cNvCxnSpPr>
          <p:nvPr/>
        </p:nvCxnSpPr>
        <p:spPr>
          <a:xfrm>
            <a:off x="10029121" y="119199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246D7CD-53DA-1B4E-2009-25BB3169E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17" y="3061122"/>
            <a:ext cx="269858" cy="277150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790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53971FB-2279-0CFC-C1B9-843CB4C5D3A1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/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/>
              <a:t>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3394517" y="540543"/>
            <a:ext cx="33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Go to </a:t>
            </a:r>
            <a:r>
              <a:rPr lang="it-IT" b="1" dirty="0"/>
              <a:t>certifiled.net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9362" y="540543"/>
            <a:ext cx="1217574" cy="121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8530" y="2571047"/>
            <a:ext cx="1217574" cy="1219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29338" y="4601570"/>
            <a:ext cx="1219201" cy="1220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42" t="-3" b="28"/>
          <a:stretch/>
        </p:blipFill>
        <p:spPr>
          <a:xfrm>
            <a:off x="6781151" y="505312"/>
            <a:ext cx="2882262" cy="5847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C22CC-B228-24C2-8AA8-9FF8CF3F77ED}"/>
              </a:ext>
            </a:extLst>
          </p:cNvPr>
          <p:cNvCxnSpPr>
            <a:cxnSpLocks/>
          </p:cNvCxnSpPr>
          <p:nvPr/>
        </p:nvCxnSpPr>
        <p:spPr>
          <a:xfrm>
            <a:off x="9663413" y="3180647"/>
            <a:ext cx="7314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F4415-6842-2C55-B817-A9F1FC4E4882}"/>
              </a:ext>
            </a:extLst>
          </p:cNvPr>
          <p:cNvCxnSpPr>
            <a:cxnSpLocks/>
          </p:cNvCxnSpPr>
          <p:nvPr/>
        </p:nvCxnSpPr>
        <p:spPr>
          <a:xfrm>
            <a:off x="10029121" y="333304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A7915-BEA4-7940-864A-ECAD47669091}"/>
              </a:ext>
            </a:extLst>
          </p:cNvPr>
          <p:cNvCxnSpPr>
            <a:cxnSpLocks/>
          </p:cNvCxnSpPr>
          <p:nvPr/>
        </p:nvCxnSpPr>
        <p:spPr>
          <a:xfrm>
            <a:off x="10031472" y="117598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4FAD0E-04D6-CA89-7AE2-8960B21450B5}"/>
              </a:ext>
            </a:extLst>
          </p:cNvPr>
          <p:cNvCxnSpPr>
            <a:cxnSpLocks/>
          </p:cNvCxnSpPr>
          <p:nvPr/>
        </p:nvCxnSpPr>
        <p:spPr>
          <a:xfrm>
            <a:off x="10016421" y="519928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F529-6C59-F578-81F5-D18328148D72}"/>
              </a:ext>
            </a:extLst>
          </p:cNvPr>
          <p:cNvCxnSpPr>
            <a:cxnSpLocks/>
          </p:cNvCxnSpPr>
          <p:nvPr/>
        </p:nvCxnSpPr>
        <p:spPr>
          <a:xfrm>
            <a:off x="10029121" y="118564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FA91493-2054-FA15-C541-115EA4B66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876" y="2965978"/>
            <a:ext cx="455140" cy="46743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2F81F-A3FB-ABA3-03E5-F9F15394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0209" y="1032426"/>
            <a:ext cx="2127540" cy="213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FB1E2-B7C6-A0EF-6303-3670C1EDCE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t="2" r="114" b="-223"/>
          <a:stretch/>
        </p:blipFill>
        <p:spPr>
          <a:xfrm>
            <a:off x="1316772" y="1477108"/>
            <a:ext cx="2205548" cy="11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5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91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14" b="16214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Document verification can require days or even weeks to be handled. Human operators can increase the probability of errors.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82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ourglass with gold sand&#10;&#10;Description automatically generated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6926" b="5635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Document verification can require days or even weeks to be handled. Human operators can increase the probability of errors.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42E91B9-9087-20C6-0EE6-A3DDC98822C6}"/>
              </a:ext>
            </a:extLst>
          </p:cNvPr>
          <p:cNvSpPr txBox="1">
            <a:spLocks/>
          </p:cNvSpPr>
          <p:nvPr/>
        </p:nvSpPr>
        <p:spPr>
          <a:xfrm>
            <a:off x="1397387" y="397788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Physical archives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16195" b="16195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2A30F3-7CB1-073E-6B2C-2127FCFB05FD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Physical archives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351412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Too much paper for something that can be digitalized. </a:t>
            </a:r>
            <a:r>
              <a:rPr lang="en-US" sz="1500" b="0" dirty="0"/>
              <a:t>Searching through thousand papers is not pleasant at all.</a:t>
            </a:r>
            <a:endParaRPr lang="it-IT" sz="1500" b="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7922D-6081-68CE-E728-81F9215E8EDF}"/>
              </a:ext>
            </a:extLst>
          </p:cNvPr>
          <p:cNvCxnSpPr>
            <a:cxnSpLocks/>
          </p:cNvCxnSpPr>
          <p:nvPr/>
        </p:nvCxnSpPr>
        <p:spPr>
          <a:xfrm>
            <a:off x="1257300" y="3017064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3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17121" r="17121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2A30F3-7CB1-073E-6B2C-2127FCFB05FD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Physical archives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373948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423566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Physical documents can be easily forged and difficult to verify. Digital ones needs to be signed with difficult to use algorithms.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0C111-16A9-C20E-078D-91FF918EDDC9}"/>
              </a:ext>
            </a:extLst>
          </p:cNvPr>
          <p:cNvCxnSpPr>
            <a:cxnSpLocks/>
          </p:cNvCxnSpPr>
          <p:nvPr/>
        </p:nvCxnSpPr>
        <p:spPr>
          <a:xfrm>
            <a:off x="1259682" y="3818360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7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E9B504-0708-A847-D8FE-C178DB9D7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" r="114" b="-223"/>
          <a:stretch/>
        </p:blipFill>
        <p:spPr>
          <a:xfrm>
            <a:off x="4401725" y="2723331"/>
            <a:ext cx="3388549" cy="18294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18E35-F875-5B14-F049-274D7C8F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98" r="32824"/>
          <a:stretch/>
        </p:blipFill>
        <p:spPr>
          <a:xfrm>
            <a:off x="9920764" y="673768"/>
            <a:ext cx="2271236" cy="41629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B3E84-489C-D454-9BB1-40A486CFF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74" r="-222"/>
          <a:stretch/>
        </p:blipFill>
        <p:spPr>
          <a:xfrm>
            <a:off x="4401725" y="673767"/>
            <a:ext cx="3388548" cy="14076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70805-B5E7-D443-6E25-17C7608D3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2" t="-1" b="74317"/>
          <a:stretch/>
        </p:blipFill>
        <p:spPr>
          <a:xfrm>
            <a:off x="4401725" y="5096576"/>
            <a:ext cx="3388548" cy="17614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89FF2-BD5D-E421-37D4-D49704AF7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6" t="-3" b="27368"/>
          <a:stretch/>
        </p:blipFill>
        <p:spPr>
          <a:xfrm>
            <a:off x="0" y="1876616"/>
            <a:ext cx="2138640" cy="4981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09B13-0F02-C8B7-2FA7-475FA21823C6}"/>
              </a:ext>
            </a:extLst>
          </p:cNvPr>
          <p:cNvSpPr/>
          <p:nvPr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989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BA2B3-9675-EAB9-C93E-9B9AC61F2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56DC3-875B-F532-6619-EE6C816D9E28}"/>
              </a:ext>
            </a:extLst>
          </p:cNvPr>
          <p:cNvSpPr txBox="1"/>
          <p:nvPr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Work Sans"/>
                <a:cs typeface="Calibri"/>
              </a:rPr>
              <a:t>ZDell</a:t>
            </a:r>
            <a:endParaRPr lang="en-US" b="1" dirty="0"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66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18E35-F875-5B14-F049-274D7C8F1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98" r="32824"/>
          <a:stretch/>
        </p:blipFill>
        <p:spPr>
          <a:xfrm>
            <a:off x="9920764" y="673768"/>
            <a:ext cx="2271236" cy="41629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B3E84-489C-D454-9BB1-40A486CF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74" r="-222"/>
          <a:stretch/>
        </p:blipFill>
        <p:spPr>
          <a:xfrm>
            <a:off x="4401725" y="673767"/>
            <a:ext cx="3388548" cy="14076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70805-B5E7-D443-6E25-17C7608D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2" t="-1" b="74317"/>
          <a:stretch/>
        </p:blipFill>
        <p:spPr>
          <a:xfrm>
            <a:off x="4401725" y="5096576"/>
            <a:ext cx="3388548" cy="17614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89FF2-BD5D-E421-37D4-D49704AF7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6" t="-3" b="27368"/>
          <a:stretch/>
        </p:blipFill>
        <p:spPr>
          <a:xfrm>
            <a:off x="0" y="1876616"/>
            <a:ext cx="2138640" cy="4981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09B13-0F02-C8B7-2FA7-475FA21823C6}"/>
              </a:ext>
            </a:extLst>
          </p:cNvPr>
          <p:cNvSpPr/>
          <p:nvPr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989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BA2B3-9675-EAB9-C93E-9B9AC61F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56DC3-875B-F532-6619-EE6C816D9E28}"/>
              </a:ext>
            </a:extLst>
          </p:cNvPr>
          <p:cNvSpPr txBox="1"/>
          <p:nvPr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Work Sans"/>
                <a:cs typeface="Calibri"/>
              </a:rPr>
              <a:t>ZDell</a:t>
            </a:r>
            <a:endParaRPr lang="en-US" b="1" dirty="0">
              <a:latin typeface="Work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9B504-0708-A847-D8FE-C178DB9D7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" r="114" b="-223"/>
          <a:stretch/>
        </p:blipFill>
        <p:spPr>
          <a:xfrm>
            <a:off x="2497900" y="2755229"/>
            <a:ext cx="3388549" cy="1829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F6E02-4285-F2C3-808D-D55DF1AA6149}"/>
              </a:ext>
            </a:extLst>
          </p:cNvPr>
          <p:cNvSpPr txBox="1">
            <a:spLocks/>
          </p:cNvSpPr>
          <p:nvPr/>
        </p:nvSpPr>
        <p:spPr>
          <a:xfrm>
            <a:off x="6235654" y="3191196"/>
            <a:ext cx="3126354" cy="9574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dirty="0"/>
              <a:t>Blockchain-based</a:t>
            </a:r>
            <a:r>
              <a:rPr lang="it-IT" sz="1500" b="0" dirty="0"/>
              <a:t> platform to handle and safely store </a:t>
            </a:r>
            <a:r>
              <a:rPr lang="it-IT" sz="1500" dirty="0"/>
              <a:t>digital certificates</a:t>
            </a:r>
            <a:r>
              <a:rPr lang="it-IT" sz="1500" b="0" dirty="0"/>
              <a:t>, with </a:t>
            </a:r>
            <a:r>
              <a:rPr lang="it-IT" sz="1500" dirty="0"/>
              <a:t>fast</a:t>
            </a:r>
            <a:r>
              <a:rPr lang="it-IT" sz="1500" b="0" dirty="0"/>
              <a:t> and </a:t>
            </a:r>
            <a:r>
              <a:rPr lang="it-IT" sz="1500" dirty="0"/>
              <a:t>easy</a:t>
            </a:r>
            <a:r>
              <a:rPr lang="it-IT" sz="1500" b="0" dirty="0"/>
              <a:t> to use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939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5711F188346468C6BD994BAB3F7FF" ma:contentTypeVersion="2" ma:contentTypeDescription="Create a new document." ma:contentTypeScope="" ma:versionID="60b175dd1ee3ed513c6a1e52a4e3ae24">
  <xsd:schema xmlns:xsd="http://www.w3.org/2001/XMLSchema" xmlns:xs="http://www.w3.org/2001/XMLSchema" xmlns:p="http://schemas.microsoft.com/office/2006/metadata/properties" xmlns:ns3="27b2aa40-d672-4ecc-9526-58772b29eb25" targetNamespace="http://schemas.microsoft.com/office/2006/metadata/properties" ma:root="true" ma:fieldsID="3df43a3a134bfa9395c7c81660351ae3" ns3:_="">
    <xsd:import namespace="27b2aa40-d672-4ecc-9526-58772b29eb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2aa40-d672-4ecc-9526-58772b29eb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27b2aa40-d672-4ecc-9526-58772b29eb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37E2FF-B05F-4E18-93D4-5452A545BEC3}">
  <ds:schemaRefs>
    <ds:schemaRef ds:uri="27b2aa40-d672-4ecc-9526-58772b29eb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Words>448</Words>
  <Application>Microsoft Office PowerPoint</Application>
  <PresentationFormat>Widescreen</PresentationFormat>
  <Paragraphs>113</Paragraphs>
  <Slides>22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Work Sans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  <vt:lpstr>Customizable device</vt:lpstr>
      <vt:lpstr>Certification Management System Market</vt:lpstr>
      <vt:lpstr>Future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Dell’Innovazione dei progetti M 2023/2024</dc:title>
  <dc:creator>Lorenzo Calarota - lorenzo.calarota@studio.unibo.it</dc:creator>
  <cp:lastModifiedBy>Lorenzo Ziosi - lorenzo.ziosi3@studio.unibo.it</cp:lastModifiedBy>
  <cp:revision>194</cp:revision>
  <dcterms:created xsi:type="dcterms:W3CDTF">2023-11-26T19:37:42Z</dcterms:created>
  <dcterms:modified xsi:type="dcterms:W3CDTF">2023-12-15T12:12:12Z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0x010100AFF5711F188346468C6BD994BAB3F7FF</vt:lpwstr>
  </property>
</Properties>
</file>